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2"/>
  </p:notesMasterIdLst>
  <p:handoutMasterIdLst>
    <p:handoutMasterId r:id="rId43"/>
  </p:handoutMasterIdLst>
  <p:sldIdLst>
    <p:sldId id="1526" r:id="rId2"/>
    <p:sldId id="1525" r:id="rId3"/>
    <p:sldId id="1456" r:id="rId4"/>
    <p:sldId id="1524" r:id="rId5"/>
    <p:sldId id="1453" r:id="rId6"/>
    <p:sldId id="1509" r:id="rId7"/>
    <p:sldId id="1455" r:id="rId8"/>
    <p:sldId id="1466" r:id="rId9"/>
    <p:sldId id="1467" r:id="rId10"/>
    <p:sldId id="1468" r:id="rId11"/>
    <p:sldId id="1469" r:id="rId12"/>
    <p:sldId id="1470" r:id="rId13"/>
    <p:sldId id="1471" r:id="rId14"/>
    <p:sldId id="1472" r:id="rId15"/>
    <p:sldId id="1463" r:id="rId16"/>
    <p:sldId id="1473" r:id="rId17"/>
    <p:sldId id="1474" r:id="rId18"/>
    <p:sldId id="1475" r:id="rId19"/>
    <p:sldId id="1476" r:id="rId20"/>
    <p:sldId id="1502" r:id="rId21"/>
    <p:sldId id="1520" r:id="rId22"/>
    <p:sldId id="1506" r:id="rId23"/>
    <p:sldId id="1477" r:id="rId24"/>
    <p:sldId id="1528" r:id="rId25"/>
    <p:sldId id="1479" r:id="rId26"/>
    <p:sldId id="1480" r:id="rId27"/>
    <p:sldId id="1461" r:id="rId28"/>
    <p:sldId id="1481" r:id="rId29"/>
    <p:sldId id="1457" r:id="rId30"/>
    <p:sldId id="1482" r:id="rId31"/>
    <p:sldId id="1483" r:id="rId32"/>
    <p:sldId id="1484" r:id="rId33"/>
    <p:sldId id="1518" r:id="rId34"/>
    <p:sldId id="1486" r:id="rId35"/>
    <p:sldId id="1487" r:id="rId36"/>
    <p:sldId id="1488" r:id="rId37"/>
    <p:sldId id="1512" r:id="rId38"/>
    <p:sldId id="1492" r:id="rId39"/>
    <p:sldId id="1505" r:id="rId40"/>
    <p:sldId id="151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D7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2" autoAdjust="0"/>
    <p:restoredTop sz="78412" autoAdjust="0"/>
  </p:normalViewPr>
  <p:slideViewPr>
    <p:cSldViewPr snapToGrid="0">
      <p:cViewPr varScale="1">
        <p:scale>
          <a:sx n="94" d="100"/>
          <a:sy n="94" d="100"/>
        </p:scale>
        <p:origin x="1260" y="90"/>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1/10/2024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Ordinarily, this would not be a trick question.  But, with all the mis-information and contradictions of the title pages, it has become a trick question.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John 18:36</a:t>
            </a:r>
          </a:p>
          <a:p>
            <a:r>
              <a:rPr lang="en-US" b="1" i="0" dirty="0">
                <a:solidFill>
                  <a:srgbClr val="001320"/>
                </a:solidFill>
                <a:effectLst/>
                <a:latin typeface="Arial" panose="020B0604020202020204" pitchFamily="34" charset="0"/>
                <a:cs typeface="Arial" panose="020B0604020202020204" pitchFamily="34" charset="0"/>
              </a:rPr>
              <a:t>Jesus answered, My kingdom is not of this world: if my kingdom were of this world, then would my servants fight, that I should not be delivered to the Jews: but now is my kingdom not from hence.</a:t>
            </a:r>
            <a:br>
              <a:rPr lang="en-US" b="1" i="0" dirty="0">
                <a:solidFill>
                  <a:srgbClr val="001320"/>
                </a:solidFill>
                <a:effectLst/>
                <a:latin typeface="Arial" panose="020B0604020202020204" pitchFamily="34" charset="0"/>
                <a:cs typeface="Arial" panose="020B0604020202020204" pitchFamily="34" charset="0"/>
              </a:rPr>
            </a:br>
            <a:endParaRPr lang="en-US" b="1" i="0" dirty="0">
              <a:solidFill>
                <a:srgbClr val="001320"/>
              </a:solidFill>
              <a:effectLst/>
              <a:latin typeface="Arial" panose="020B0604020202020204" pitchFamily="34" charset="0"/>
              <a:cs typeface="Arial" panose="020B0604020202020204" pitchFamily="34" charset="0"/>
            </a:endParaRPr>
          </a:p>
          <a:p>
            <a:r>
              <a:rPr lang="en-US" b="1" i="0" dirty="0">
                <a:solidFill>
                  <a:srgbClr val="001320"/>
                </a:solidFill>
                <a:effectLst/>
                <a:latin typeface="Arial" panose="020B0604020202020204" pitchFamily="34" charset="0"/>
                <a:cs typeface="Arial" panose="020B0604020202020204" pitchFamily="34" charset="0"/>
              </a:rPr>
              <a:t>Mark 13:32</a:t>
            </a:r>
          </a:p>
          <a:p>
            <a:r>
              <a:rPr lang="en-US" b="1" i="0" dirty="0">
                <a:solidFill>
                  <a:srgbClr val="001320"/>
                </a:solidFill>
                <a:effectLst/>
                <a:latin typeface="Roboto" panose="02000000000000000000" pitchFamily="2" charset="0"/>
              </a:rPr>
              <a:t>But of that day and </a:t>
            </a:r>
            <a:r>
              <a:rPr lang="en-US" b="1" i="1" dirty="0">
                <a:solidFill>
                  <a:srgbClr val="001320"/>
                </a:solidFill>
                <a:effectLst/>
                <a:latin typeface="Roboto" panose="02000000000000000000" pitchFamily="2" charset="0"/>
              </a:rPr>
              <a:t>that</a:t>
            </a:r>
            <a:r>
              <a:rPr lang="en-US" b="1" i="0" dirty="0">
                <a:solidFill>
                  <a:srgbClr val="001320"/>
                </a:solidFill>
                <a:effectLst/>
                <a:latin typeface="Roboto" panose="02000000000000000000" pitchFamily="2" charset="0"/>
              </a:rPr>
              <a:t> hour </a:t>
            </a:r>
            <a:r>
              <a:rPr lang="en-US" b="1" i="0" dirty="0" err="1">
                <a:solidFill>
                  <a:srgbClr val="001320"/>
                </a:solidFill>
                <a:effectLst/>
                <a:latin typeface="Roboto" panose="02000000000000000000" pitchFamily="2" charset="0"/>
              </a:rPr>
              <a:t>knoweth</a:t>
            </a:r>
            <a:r>
              <a:rPr lang="en-US" b="1" i="0" dirty="0">
                <a:solidFill>
                  <a:srgbClr val="001320"/>
                </a:solidFill>
                <a:effectLst/>
                <a:latin typeface="Roboto" panose="02000000000000000000" pitchFamily="2" charset="0"/>
              </a:rPr>
              <a:t> no man, no, not the angels which are in heaven, neither the Son, but the Father.</a:t>
            </a:r>
            <a:br>
              <a:rPr lang="en-US" b="1" i="0" dirty="0">
                <a:solidFill>
                  <a:srgbClr val="001320"/>
                </a:solidFill>
                <a:effectLst/>
                <a:latin typeface="Roboto" panose="02000000000000000000" pitchFamily="2" charset="0"/>
              </a:rPr>
            </a:b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Tim 3:16</a:t>
            </a:r>
          </a:p>
          <a:p>
            <a:pPr marL="0" indent="0">
              <a:buFontTx/>
              <a:buNone/>
            </a:pPr>
            <a:r>
              <a:rPr lang="en-US" b="1" i="0" dirty="0">
                <a:solidFill>
                  <a:srgbClr val="202124"/>
                </a:solidFill>
                <a:effectLst/>
                <a:latin typeface="Arial" panose="020B0604020202020204" pitchFamily="34" charset="0"/>
                <a:cs typeface="Arial" panose="020B0604020202020204" pitchFamily="34" charset="0"/>
              </a:rPr>
              <a:t>All scripture is given by inspiration of God, and is profitable for doctrine, for reproof, for correction, for instruction in righteousness: </a:t>
            </a:r>
          </a:p>
          <a:p>
            <a:pPr marL="342900" indent="-342900">
              <a:buFontTx/>
              <a:buChar char="-"/>
            </a:pPr>
            <a:endParaRPr lang="en-US" b="1" i="0" dirty="0">
              <a:solidFill>
                <a:srgbClr val="202124"/>
              </a:solidFill>
              <a:effectLst/>
              <a:latin typeface="Arial" panose="020B0604020202020204" pitchFamily="34" charset="0"/>
              <a:cs typeface="Arial" panose="020B0604020202020204" pitchFamily="34" charset="0"/>
            </a:endParaRPr>
          </a:p>
          <a:p>
            <a:pPr marL="0" indent="0">
              <a:buFontTx/>
              <a:buNone/>
            </a:pPr>
            <a:r>
              <a:rPr lang="en-US" b="1" i="0" dirty="0">
                <a:solidFill>
                  <a:srgbClr val="202124"/>
                </a:solidFill>
                <a:effectLst/>
                <a:latin typeface="Arial" panose="020B0604020202020204" pitchFamily="34" charset="0"/>
                <a:cs typeface="Arial" panose="020B0604020202020204" pitchFamily="34" charset="0"/>
              </a:rPr>
              <a:t>You cannot answer a Pre-M with scriptures outside of Revelation.</a:t>
            </a:r>
          </a:p>
          <a:p>
            <a:pPr marL="0" indent="0">
              <a:buFontTx/>
              <a:buNone/>
            </a:pPr>
            <a:endParaRPr lang="en-US" b="1" dirty="0">
              <a:latin typeface="Arial" panose="020B0604020202020204" pitchFamily="34" charset="0"/>
              <a:cs typeface="Arial" panose="020B0604020202020204" pitchFamily="34" charset="0"/>
            </a:endParaRPr>
          </a:p>
          <a:p>
            <a:pPr marL="0" indent="0">
              <a:buFontTx/>
              <a:buNone/>
            </a:pPr>
            <a:r>
              <a:rPr lang="en-US" b="1" dirty="0">
                <a:latin typeface="Arial" panose="020B0604020202020204" pitchFamily="34" charset="0"/>
                <a:cs typeface="Arial" panose="020B0604020202020204" pitchFamily="34" charset="0"/>
              </a:rPr>
              <a:t>Pre-M believe God wrote Revelation to correct error inherently introduced into scripture by humans.</a:t>
            </a:r>
          </a:p>
          <a:p>
            <a:pPr marL="0" indent="0">
              <a:buFontTx/>
              <a:buNone/>
            </a:pPr>
            <a:endParaRPr lang="en-US" b="1" dirty="0">
              <a:latin typeface="Arial" panose="020B0604020202020204" pitchFamily="34" charset="0"/>
              <a:cs typeface="Arial" panose="020B0604020202020204" pitchFamily="34" charset="0"/>
            </a:endParaRPr>
          </a:p>
          <a:p>
            <a:pPr marL="0" indent="0">
              <a:buFontTx/>
              <a:buNone/>
            </a:pPr>
            <a:r>
              <a:rPr lang="en-US" b="1" dirty="0">
                <a:latin typeface="Arial" panose="020B0604020202020204" pitchFamily="34" charset="0"/>
                <a:cs typeface="Arial" panose="020B0604020202020204" pitchFamily="34" charset="0"/>
              </a:rPr>
              <a:t>If Pre-M interpretation of Revelation contradicts N.T. scripture, Pre-M choose their interpretation of Revelation over N.T. scripture.</a:t>
            </a:r>
          </a:p>
          <a:p>
            <a:pPr marL="0" indent="0">
              <a:buFontTx/>
              <a:buNone/>
            </a:pPr>
            <a:endParaRPr lang="en-US" b="1"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1922583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98140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Some songs are wrong even when we hear them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Poetic License vs. Scripture Contradiction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271576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panose="020B0604020202020204" pitchFamily="34" charset="0"/>
                <a:cs typeface="Arial" panose="020B0604020202020204" pitchFamily="34" charset="0"/>
              </a:rPr>
              <a:t>Jesus, Rose of Sharon, bloom within my heart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3351713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He’s the Lily of the Valley, the Bright and Morning Star.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He’s the fairest of ten thousand to my soul.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Poetic License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Poetic License allows me to say Jesus is the Rose of Sharon, Lily of the Valley, Fairest of 10,000 to my soul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Does not allow me to contradict scriptures, not even metaphorically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Hymns we sing vs. Revelation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Hymn writers didn’t always get it right . .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C of C ignore the “Forbidden Zone”, so often we do not realize corrections which need to be made</a:t>
            </a: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3501064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t>Revelation isn’t controversial.  Invented Oral Tradition is the controversy.</a:t>
            </a:r>
          </a:p>
          <a:p>
            <a:pPr marL="708660" lvl="1" indent="-342900">
              <a:buFont typeface="Courier New" panose="02070309020205020404" pitchFamily="49" charset="0"/>
              <a:buChar char="o"/>
            </a:pPr>
            <a:r>
              <a:rPr lang="en-US" b="1" dirty="0"/>
              <a:t>Battle lines are drawn by Revelation Oral Tradition</a:t>
            </a:r>
          </a:p>
          <a:p>
            <a:pPr marL="891540" lvl="2" indent="-342900">
              <a:buFont typeface="Wingdings" panose="05000000000000000000" pitchFamily="2" charset="2"/>
              <a:buChar char="Ø"/>
            </a:pPr>
            <a:r>
              <a:rPr lang="en-US" b="1" dirty="0"/>
              <a:t>Instead of scripture</a:t>
            </a:r>
          </a:p>
          <a:p>
            <a:pPr marL="891540" lvl="2" indent="-342900">
              <a:buFont typeface="Wingdings" panose="05000000000000000000" pitchFamily="2" charset="2"/>
              <a:buChar char="Ø"/>
            </a:pPr>
            <a:r>
              <a:rPr lang="en-US" b="1" dirty="0"/>
              <a:t>68 AD agenda</a:t>
            </a:r>
          </a:p>
          <a:p>
            <a:pPr marL="891540" lvl="2" indent="-342900">
              <a:buFont typeface="Wingdings" panose="05000000000000000000" pitchFamily="2" charset="2"/>
              <a:buChar char="Ø"/>
            </a:pPr>
            <a:r>
              <a:rPr lang="en-US" b="1" dirty="0"/>
              <a:t>95 AD agenda</a:t>
            </a:r>
          </a:p>
          <a:p>
            <a:pPr marL="891540" lvl="2" indent="-342900">
              <a:buFont typeface="Wingdings" panose="05000000000000000000" pitchFamily="2" charset="2"/>
              <a:buChar char="Ø"/>
            </a:pPr>
            <a:r>
              <a:rPr lang="en-US" b="1" dirty="0"/>
              <a:t>New Jerusalem in Rev 21 is literal Jerusalem</a:t>
            </a:r>
          </a:p>
          <a:p>
            <a:pPr marL="0" indent="0">
              <a:buFont typeface="Arial" panose="020B0604020202020204" pitchFamily="34" charset="0"/>
              <a:buNone/>
            </a:pPr>
            <a:endParaRPr lang="en-US" b="1" dirty="0"/>
          </a:p>
          <a:p>
            <a:pPr marL="182880" indent="-182880">
              <a:buFont typeface="Arial" panose="020B0604020202020204" pitchFamily="34" charset="0"/>
              <a:buChar char="•"/>
            </a:pPr>
            <a:r>
              <a:rPr lang="en-US" b="1" dirty="0"/>
              <a:t>Six </a:t>
            </a:r>
            <a:r>
              <a:rPr lang="en-US" b="1" dirty="0" err="1"/>
              <a:t>Six</a:t>
            </a:r>
            <a:r>
              <a:rPr lang="en-US" b="1" dirty="0"/>
              <a:t> </a:t>
            </a:r>
            <a:r>
              <a:rPr lang="en-US" b="1" dirty="0" err="1"/>
              <a:t>Six</a:t>
            </a:r>
            <a:r>
              <a:rPr lang="en-US" b="1" dirty="0"/>
              <a:t> does not appear in the book of Revelation . . . Nor anywhere in the Bible</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The “Crystal Sea” is not in Heaven</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The C of C response over years to erroneous doctrine on Revelation has been tragic.  What little response has been ill informed.  </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Pre-M story “It Just Is”</a:t>
            </a:r>
          </a:p>
          <a:p>
            <a:pPr marL="708660" lvl="1" indent="-342900">
              <a:buFont typeface="Courier New" panose="02070309020205020404" pitchFamily="49" charset="0"/>
              <a:buChar char="o"/>
            </a:pPr>
            <a:r>
              <a:rPr lang="en-US" b="1" dirty="0"/>
              <a:t>Pre-M believe Bible written by humans and thus error inherently introduced</a:t>
            </a:r>
          </a:p>
          <a:p>
            <a:pPr marL="708660" lvl="1" indent="-342900">
              <a:buFont typeface="Courier New" panose="02070309020205020404" pitchFamily="49" charset="0"/>
              <a:buChar char="o"/>
            </a:pPr>
            <a:r>
              <a:rPr lang="en-US" b="1" dirty="0"/>
              <a:t>God had to write his own book to correct errors made</a:t>
            </a:r>
          </a:p>
          <a:p>
            <a:pPr marL="708660" lvl="1" indent="-342900">
              <a:buFont typeface="Courier New" panose="02070309020205020404" pitchFamily="49" charset="0"/>
              <a:buChar char="o"/>
            </a:pPr>
            <a:r>
              <a:rPr lang="en-US" b="1" dirty="0"/>
              <a:t>If Pre-M interpretation of Revelation contradicts another verse in another book, it is just God correcting an error</a:t>
            </a:r>
          </a:p>
          <a:p>
            <a:pPr marL="708660" lvl="1" indent="-342900">
              <a:buFont typeface="Courier New" panose="02070309020205020404" pitchFamily="49" charset="0"/>
              <a:buChar char="o"/>
            </a:pPr>
            <a:r>
              <a:rPr lang="en-US" b="1" dirty="0"/>
              <a:t>Cross was a mistake</a:t>
            </a:r>
          </a:p>
          <a:p>
            <a:pPr marL="891540" lvl="2" indent="-342900">
              <a:buFont typeface="Wingdings" panose="05000000000000000000" pitchFamily="2" charset="2"/>
              <a:buChar char="Ø"/>
            </a:pPr>
            <a:r>
              <a:rPr lang="en-US" b="1" dirty="0"/>
              <a:t>Error on Jesus’ part to get captured</a:t>
            </a:r>
          </a:p>
          <a:p>
            <a:pPr marL="891540" lvl="2" indent="-342900">
              <a:buFont typeface="Wingdings" panose="05000000000000000000" pitchFamily="2" charset="2"/>
              <a:buChar char="Ø"/>
            </a:pPr>
            <a:r>
              <a:rPr lang="en-US" b="1" dirty="0"/>
              <a:t>Mis-calculation on the part of God</a:t>
            </a:r>
          </a:p>
          <a:p>
            <a:pPr marL="891540" lvl="2" indent="-342900">
              <a:buFont typeface="Wingdings" panose="05000000000000000000" pitchFamily="2" charset="2"/>
              <a:buChar char="Ø"/>
            </a:pPr>
            <a:r>
              <a:rPr lang="en-US" b="1" dirty="0"/>
              <a:t>That is why the 1000 year reign will be with Jesus’ church and not the Jews THIS time</a:t>
            </a:r>
          </a:p>
          <a:p>
            <a:pPr marL="891540" lvl="2" indent="-342900">
              <a:buFont typeface="Wingdings" panose="05000000000000000000" pitchFamily="2" charset="2"/>
              <a:buChar char="Ø"/>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23</a:t>
            </a:fld>
            <a:endParaRPr lang="en-US"/>
          </a:p>
        </p:txBody>
      </p:sp>
    </p:spTree>
    <p:extLst>
      <p:ext uri="{BB962C8B-B14F-4D97-AF65-F5344CB8AC3E}">
        <p14:creationId xmlns:p14="http://schemas.microsoft.com/office/powerpoint/2010/main" val="67749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No it’s not</a:t>
            </a:r>
          </a:p>
          <a:p>
            <a:endParaRPr lang="en-US" b="1" dirty="0"/>
          </a:p>
          <a:p>
            <a:r>
              <a:rPr lang="en-US" b="1" dirty="0"/>
              <a:t>2</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Full of figurative and symbolic language, therefore not applicable to us</a:t>
            </a:r>
          </a:p>
          <a:p>
            <a:endParaRPr lang="en-US" b="1" dirty="0"/>
          </a:p>
          <a:p>
            <a:r>
              <a:rPr lang="en-US" b="1" dirty="0"/>
              <a:t>3</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Regular person is unable to comprehend Revelation; purview of “scholarly community”</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Shame on anyone who:</a:t>
            </a:r>
          </a:p>
          <a:p>
            <a:pPr marL="53721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Says Revelation isn’t applicable to Christians today</a:t>
            </a:r>
          </a:p>
          <a:p>
            <a:pPr marL="53721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Tries to be the “smartest person in the room” by trying to control the Church’s narrative of Revelation</a:t>
            </a:r>
          </a:p>
          <a:p>
            <a:pPr marL="53721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Discourages study of the book of Revelation</a:t>
            </a:r>
          </a:p>
          <a:p>
            <a:pPr marL="365760" lvl="1"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“Scholar”</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For Revelation, “scholar” is euphemistically used in place of the word “Expert”</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Links on websites advertising a “scholar’s” quote will usually lead you to Amazon.com to purchase their book for $83</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2 goals:   (1)  be smartest person in the room,  (2) sell you books</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Most self-proclaimed “scholars” are Pre-M, also</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Only 1 human expert on Revelation – John, because he was inspired to be an expert</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Self-appointed “Revelation expert” is lying thru their teeth</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Must learn to think independently of oral traditions of c of c, denominational world, premillennialism, and Hollywood. </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US" sz="2000" b="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b="1" dirty="0">
                <a:solidFill>
                  <a:srgbClr val="FF0000"/>
                </a:solidFill>
                <a:latin typeface="Arial" panose="020B0604020202020204" pitchFamily="34" charset="0"/>
                <a:cs typeface="Arial" panose="020B0604020202020204" pitchFamily="34" charset="0"/>
              </a:rPr>
              <a:t>How can I tell if someone has an agenda to push?</a:t>
            </a:r>
          </a:p>
          <a:p>
            <a:pPr marL="525780" lvl="1" indent="-342900">
              <a:buFont typeface="Wingdings" panose="05000000000000000000" pitchFamily="2" charset="2"/>
              <a:buChar char="Ø"/>
            </a:pPr>
            <a:r>
              <a:rPr lang="en-US" sz="2000" b="1" dirty="0">
                <a:solidFill>
                  <a:srgbClr val="FF0000"/>
                </a:solidFill>
                <a:latin typeface="Arial" panose="020B0604020202020204" pitchFamily="34" charset="0"/>
                <a:cs typeface="Arial" panose="020B0604020202020204" pitchFamily="34" charset="0"/>
              </a:rPr>
              <a:t>If the next two lessons makes someone mad, then they clearly have an agenda to push</a:t>
            </a:r>
          </a:p>
          <a:p>
            <a:pPr marL="537210" lvl="1"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320209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 permitted to determine truth on Revelation.  Sources not permitted.  </a:t>
            </a:r>
          </a:p>
          <a:p>
            <a:endParaRPr lang="en-US" b="1" dirty="0"/>
          </a:p>
          <a:p>
            <a:r>
              <a:rPr lang="en-US" b="1" dirty="0"/>
              <a:t>Argumentative and somewhat controversial</a:t>
            </a:r>
          </a:p>
          <a:p>
            <a:endParaRPr lang="en-US" b="1" dirty="0"/>
          </a:p>
          <a:p>
            <a:r>
              <a:rPr lang="en-US" b="1" dirty="0"/>
              <a:t>1</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Bible is best commentator on Revelation</a:t>
            </a:r>
          </a:p>
          <a:p>
            <a:pPr marL="365760" lvl="1" indent="-182880">
              <a:buFont typeface="Wingdings" panose="05000000000000000000" pitchFamily="2" charset="2"/>
              <a:buChar char="ü"/>
            </a:pPr>
            <a:r>
              <a:rPr lang="en-US" sz="2000" b="1" dirty="0">
                <a:latin typeface="Arial" panose="020B0604020202020204" pitchFamily="34" charset="0"/>
                <a:cs typeface="Arial" panose="020B0604020202020204" pitchFamily="34" charset="0"/>
              </a:rPr>
              <a:t>“Washed us from our sins in his own blood”</a:t>
            </a:r>
          </a:p>
          <a:p>
            <a:pPr marL="365760" lvl="1" indent="-182880">
              <a:buFont typeface="Wingdings" panose="05000000000000000000" pitchFamily="2" charset="2"/>
              <a:buChar char="ü"/>
            </a:pPr>
            <a:r>
              <a:rPr lang="en-US" sz="2000" b="1" dirty="0">
                <a:latin typeface="Arial" panose="020B0604020202020204" pitchFamily="34" charset="0"/>
                <a:cs typeface="Arial" panose="020B0604020202020204" pitchFamily="34" charset="0"/>
              </a:rPr>
              <a:t>“He has made us kings and priests unto God</a:t>
            </a:r>
          </a:p>
          <a:p>
            <a:pPr marL="365760" lvl="1" indent="-182880">
              <a:buFont typeface="Wingdings" panose="05000000000000000000" pitchFamily="2" charset="2"/>
              <a:buChar char="ü"/>
            </a:pPr>
            <a:r>
              <a:rPr lang="en-US" sz="2000" b="1" dirty="0">
                <a:latin typeface="Arial" panose="020B0604020202020204" pitchFamily="34" charset="0"/>
                <a:cs typeface="Arial" panose="020B0604020202020204" pitchFamily="34" charset="0"/>
              </a:rPr>
              <a:t>“They also which pierced Him [Jesus]”</a:t>
            </a:r>
          </a:p>
          <a:p>
            <a:pPr marL="365760" lvl="1" indent="-182880">
              <a:buFont typeface="Wingdings" panose="05000000000000000000" pitchFamily="2" charset="2"/>
              <a:buChar char="ü"/>
            </a:pPr>
            <a:r>
              <a:rPr lang="en-US" sz="2000" b="1" dirty="0">
                <a:latin typeface="Arial" panose="020B0604020202020204" pitchFamily="34" charset="0"/>
                <a:cs typeface="Arial" panose="020B0604020202020204" pitchFamily="34" charset="0"/>
              </a:rPr>
              <a:t>“Two-edged sword proceeding from his mouth”</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Use Revelation to prove Revelation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Use Revelation to answer Revelation questions</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2</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What was happening in the 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century?</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“Bow the knee to the Beast”</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1</a:t>
            </a:r>
            <a:r>
              <a:rPr lang="en-US" sz="2000" b="1" baseline="30000" dirty="0">
                <a:latin typeface="Arial" panose="020B0604020202020204" pitchFamily="34" charset="0"/>
                <a:cs typeface="Arial" panose="020B0604020202020204" pitchFamily="34" charset="0"/>
              </a:rPr>
              <a:t>st</a:t>
            </a:r>
            <a:r>
              <a:rPr lang="en-US" sz="2000" b="1" dirty="0">
                <a:latin typeface="Arial" panose="020B0604020202020204" pitchFamily="34" charset="0"/>
                <a:cs typeface="Arial" panose="020B0604020202020204" pitchFamily="34" charset="0"/>
              </a:rPr>
              <a:t> 2</a:t>
            </a:r>
            <a:r>
              <a:rPr lang="en-US" sz="2000" b="1" baseline="30000" dirty="0">
                <a:latin typeface="Arial" panose="020B0604020202020204" pitchFamily="34" charset="0"/>
                <a:cs typeface="Arial" panose="020B0604020202020204" pitchFamily="34" charset="0"/>
              </a:rPr>
              <a:t>nd</a:t>
            </a:r>
            <a:r>
              <a:rPr lang="en-US" sz="2000" b="1" dirty="0">
                <a:latin typeface="Arial" panose="020B0604020202020204" pitchFamily="34" charset="0"/>
                <a:cs typeface="Arial" panose="020B0604020202020204" pitchFamily="34" charset="0"/>
              </a:rPr>
              <a:t> century historians or 2024 Monday morning armchair QB?</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3</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5 accusations against Revelation villain</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NOT PERMITTED</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r>
              <a:rPr lang="en-US" b="1" dirty="0"/>
              <a:t>1</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Unsupported suppositions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Unproven opinions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Would calls “lies” but I cannot prove intent</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Well, that’s the way my pappy’s kin believed – that’s good enough for me.  </a:t>
            </a:r>
          </a:p>
          <a:p>
            <a:pPr marL="171450" indent="-1714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2</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We do not need help from self-appointed “scholars” (experts) to understand Revelation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Most self-appointed “scholars” are Pre-M</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 and they have books and material to sell to you</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3</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Knowledge not in your brain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Can’t defend your position</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Not able to intelligently discuss or answer questions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Can’t counter Pre-M	</a:t>
            </a:r>
          </a:p>
          <a:p>
            <a:pPr marL="537210" lvl="1"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Pre-M aren’t going to wait for you to moisten your finger and thumb through a book looking for answers</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If you have a comment, I want to know your insight and the evidence which brings you to that conclusion.</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Someone else’s unsubstantiated opinions</a:t>
            </a:r>
          </a:p>
          <a:p>
            <a:pPr marL="0" lv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2000" b="1" dirty="0">
                <a:latin typeface="Arial" panose="020B0604020202020204" pitchFamily="34" charset="0"/>
                <a:cs typeface="Arial" panose="020B0604020202020204" pitchFamily="34" charset="0"/>
              </a:rPr>
              <a:t>4</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No better than “scholarly” community</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Habitually quote from a “scholar’s” book</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Can’t learn Revelation from forums</a:t>
            </a:r>
          </a:p>
          <a:p>
            <a:pPr marL="171450" lvl="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Mostly unsubstantiated food fights</a:t>
            </a:r>
          </a:p>
          <a:p>
            <a:pPr marL="0" lv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1973886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27</a:t>
            </a:fld>
            <a:endParaRPr lang="en-US"/>
          </a:p>
        </p:txBody>
      </p:sp>
    </p:spTree>
    <p:extLst>
      <p:ext uri="{BB962C8B-B14F-4D97-AF65-F5344CB8AC3E}">
        <p14:creationId xmlns:p14="http://schemas.microsoft.com/office/powerpoint/2010/main" val="1140004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How do we know we will get Revelation interpretation correct in this class?</a:t>
            </a:r>
          </a:p>
          <a:p>
            <a:pPr marL="0" indent="0">
              <a:buFont typeface="Arial" panose="020B0604020202020204" pitchFamily="34" charset="0"/>
              <a:buNone/>
            </a:pPr>
            <a:r>
              <a:rPr lang="en-US" b="1" dirty="0"/>
              <a:t>- Answered in part today, next week, and the following week</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C of C use good formula for understanding scripture</a:t>
            </a:r>
          </a:p>
          <a:p>
            <a:pPr marL="0" indent="0">
              <a:buFont typeface="Arial" panose="020B0604020202020204" pitchFamily="34" charset="0"/>
              <a:buNone/>
            </a:pPr>
            <a:endParaRPr lang="en-US" b="1" dirty="0"/>
          </a:p>
          <a:p>
            <a:pPr marL="182880" indent="-182880">
              <a:buFont typeface="Arial" panose="020B0604020202020204" pitchFamily="34" charset="0"/>
              <a:buChar char="•"/>
            </a:pPr>
            <a:r>
              <a:rPr lang="en-US" b="1" dirty="0"/>
              <a:t>Why do we throw this method out the window when it comes to Revelation?</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Will show an example of being consistent with other verse in Bible but contradict #1-4</a:t>
            </a:r>
          </a:p>
          <a:p>
            <a:pPr marL="182880" indent="-18288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29</a:t>
            </a:fld>
            <a:endParaRPr lang="en-US"/>
          </a:p>
        </p:txBody>
      </p:sp>
    </p:spTree>
    <p:extLst>
      <p:ext uri="{BB962C8B-B14F-4D97-AF65-F5344CB8AC3E}">
        <p14:creationId xmlns:p14="http://schemas.microsoft.com/office/powerpoint/2010/main" val="290987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Frankly spoken facts</a:t>
            </a:r>
          </a:p>
          <a:p>
            <a:pPr marL="365760" lvl="1" indent="-171450">
              <a:buFont typeface="Wingdings" panose="05000000000000000000" pitchFamily="2" charset="2"/>
              <a:buChar char="Ø"/>
            </a:pPr>
            <a:r>
              <a:rPr lang="en-US" b="1" dirty="0">
                <a:latin typeface="Arial" panose="020B0604020202020204" pitchFamily="34" charset="0"/>
                <a:cs typeface="Arial" panose="020B0604020202020204" pitchFamily="34" charset="0"/>
              </a:rPr>
              <a:t>Facts aggravated at times?  Possibly.  Not a problem.</a:t>
            </a:r>
          </a:p>
          <a:p>
            <a:pPr marL="548640" lvl="2" indent="-182880">
              <a:buFont typeface="Courier New" panose="02070309020205020404" pitchFamily="49" charset="0"/>
              <a:buChar char="o"/>
            </a:pPr>
            <a:r>
              <a:rPr lang="en-US" b="1" dirty="0">
                <a:latin typeface="Arial" panose="020B0604020202020204" pitchFamily="34" charset="0"/>
                <a:cs typeface="Arial" panose="020B0604020202020204" pitchFamily="34" charset="0"/>
              </a:rPr>
              <a:t>“Pain is weakness leaving the body.”</a:t>
            </a:r>
          </a:p>
          <a:p>
            <a:pPr marL="548640" lvl="2" indent="-182880">
              <a:buFont typeface="Courier New" panose="02070309020205020404" pitchFamily="49" charset="0"/>
              <a:buChar char="o"/>
            </a:pPr>
            <a:r>
              <a:rPr lang="en-US" b="1" dirty="0">
                <a:latin typeface="Arial" panose="020B0604020202020204" pitchFamily="34" charset="0"/>
                <a:cs typeface="Arial" panose="020B0604020202020204" pitchFamily="34" charset="0"/>
              </a:rPr>
              <a:t>In Revelation, “Aggravation is Oral Tradition leaving the brain.”</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Many verses self-explanatory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Won’t insult your intelligence by covering those</a:t>
            </a:r>
          </a:p>
          <a:p>
            <a:pPr marL="194310" lvl="1" indent="0">
              <a:buFont typeface="Wingdings" panose="05000000000000000000" pitchFamily="2" charset="2"/>
              <a:buNone/>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latin typeface="Arial" panose="020B0604020202020204" pitchFamily="34" charset="0"/>
                <a:cs typeface="Arial" panose="020B0604020202020204" pitchFamily="34" charset="0"/>
              </a:rPr>
              <a:t>Revelation Characteristic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Informative, enjoyable, and entertaining manner</a:t>
            </a:r>
          </a:p>
          <a:p>
            <a:pPr marL="0" indent="0">
              <a:buFont typeface="Arial" panose="020B0604020202020204" pitchFamily="34" charset="0"/>
              <a:buNone/>
            </a:pPr>
            <a:endParaRPr lang="en-US" sz="20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1" dirty="0">
                <a:latin typeface="Arial" panose="020B0604020202020204" pitchFamily="34" charset="0"/>
                <a:cs typeface="Arial" panose="020B0604020202020204" pitchFamily="34" charset="0"/>
              </a:rPr>
              <a:t>Questions/Comments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See Wednesday night sheet for Email address</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Will ask questions from time to time:  Answering is fine, but be logical and be prepared to support your answer</a:t>
            </a:r>
          </a:p>
          <a:p>
            <a:pPr marL="171450" indent="-171450">
              <a:buFont typeface="Arial" panose="020B0604020202020204" pitchFamily="34" charset="0"/>
              <a:buChar char="•"/>
            </a:pPr>
            <a:r>
              <a:rPr lang="en-US" sz="2000" b="1" dirty="0">
                <a:latin typeface="Arial" panose="020B0604020202020204" pitchFamily="34" charset="0"/>
                <a:cs typeface="Arial" panose="020B0604020202020204" pitchFamily="34" charset="0"/>
              </a:rPr>
              <a:t>Index cards handed to me with questions or comments is fine, too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6908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30</a:t>
            </a:fld>
            <a:endParaRPr lang="en-US"/>
          </a:p>
        </p:txBody>
      </p:sp>
    </p:spTree>
    <p:extLst>
      <p:ext uri="{BB962C8B-B14F-4D97-AF65-F5344CB8AC3E}">
        <p14:creationId xmlns:p14="http://schemas.microsoft.com/office/powerpoint/2010/main" val="2820781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will be slightly modified in a later chapter, but this is sufficient for now.  </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31</a:t>
            </a:fld>
            <a:endParaRPr lang="en-US"/>
          </a:p>
        </p:txBody>
      </p:sp>
    </p:spTree>
    <p:extLst>
      <p:ext uri="{BB962C8B-B14F-4D97-AF65-F5344CB8AC3E}">
        <p14:creationId xmlns:p14="http://schemas.microsoft.com/office/powerpoint/2010/main" val="1971575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#2</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If you use the words “Well, I think . . .”, then you will immediately lose all credibility with a Pre-M.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Actual evidence or positive proof.</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Not a phrase from Revelation with a made-up interpretation</a:t>
            </a:r>
          </a:p>
          <a:p>
            <a:pPr marL="0" indent="0">
              <a:buFont typeface="Arial" panose="020B0604020202020204" pitchFamily="34" charset="0"/>
              <a:buNone/>
            </a:pPr>
            <a:r>
              <a:rPr lang="en-US" b="1" dirty="0"/>
              <a:t>	We will see made-up interpretation next week</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#3</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Pre-M chart will be shown and discussed in more detail in 2 weeks</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Lots and lots of details in Pre-M doctrine of the “Afterlife”</a:t>
            </a:r>
          </a:p>
          <a:p>
            <a:pPr marL="182880" indent="-182880">
              <a:buFont typeface="Arial" panose="020B0604020202020204" pitchFamily="34" charset="0"/>
              <a:buChar char="•"/>
            </a:pPr>
            <a:endParaRPr lang="en-US" b="1" dirty="0"/>
          </a:p>
          <a:p>
            <a:pPr marL="365760" lvl="1" indent="-182880">
              <a:buFont typeface="Wingdings" panose="05000000000000000000" pitchFamily="2" charset="2"/>
              <a:buChar char="Ø"/>
            </a:pPr>
            <a:r>
              <a:rPr lang="en-US" b="1" dirty="0"/>
              <a:t>We need to know some of those details</a:t>
            </a:r>
          </a:p>
          <a:p>
            <a:pPr marL="365760" lvl="1" indent="-182880">
              <a:buFont typeface="Wingdings" panose="05000000000000000000" pitchFamily="2" charset="2"/>
              <a:buChar char="Ø"/>
            </a:pPr>
            <a:endParaRPr lang="en-US" b="1" dirty="0"/>
          </a:p>
          <a:p>
            <a:pPr marL="365760" lvl="1" indent="-182880">
              <a:buFont typeface="Wingdings" panose="05000000000000000000" pitchFamily="2" charset="2"/>
              <a:buChar char="Ø"/>
            </a:pPr>
            <a:r>
              <a:rPr lang="en-US" b="1" dirty="0"/>
              <a:t>Without some detailed knowledge, we will never see the Pre-M doctrines in some of our songs</a:t>
            </a:r>
          </a:p>
          <a:p>
            <a:pPr marL="365760" lvl="1" indent="-182880">
              <a:buFont typeface="Wingdings" panose="05000000000000000000" pitchFamily="2" charset="2"/>
              <a:buChar char="Ø"/>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82880" indent="-182880">
              <a:buFont typeface="Arial" panose="020B0604020202020204" pitchFamily="34" charset="0"/>
              <a:buChar char="•"/>
            </a:pPr>
            <a:r>
              <a:rPr lang="en-US" b="1" dirty="0"/>
              <a:t>Discussions with Pre-M will require evidence their doctrine contradicts Revelation</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Example:  Pre-M doctrine of Armageddon vs. Pre-M doctrine of 1000 Year Reign</a:t>
            </a:r>
          </a:p>
          <a:p>
            <a:pPr marL="182880" indent="-182880">
              <a:buFont typeface="Arial" panose="020B0604020202020204" pitchFamily="34" charset="0"/>
              <a:buChar char="•"/>
            </a:pPr>
            <a:endParaRPr lang="en-US" b="1" dirty="0"/>
          </a:p>
          <a:p>
            <a:pPr marL="365760" marR="0" lvl="0" indent="-18288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t>Saying that they contradict vs. backing up with Revelation evidence</a:t>
            </a:r>
          </a:p>
          <a:p>
            <a:endParaRPr lang="en-US" b="1" dirty="0"/>
          </a:p>
          <a:p>
            <a:r>
              <a:rPr lang="en-US" b="1" dirty="0"/>
              <a:t>#5</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Which verses are actually associated?  </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Not the way Pre-M televangelist claim they are related. </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32</a:t>
            </a:fld>
            <a:endParaRPr lang="en-US"/>
          </a:p>
        </p:txBody>
      </p:sp>
    </p:spTree>
    <p:extLst>
      <p:ext uri="{BB962C8B-B14F-4D97-AF65-F5344CB8AC3E}">
        <p14:creationId xmlns:p14="http://schemas.microsoft.com/office/powerpoint/2010/main" val="2366092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can identify a person’s belief structure on Revelation by several key verses.  </a:t>
            </a:r>
          </a:p>
          <a:p>
            <a:endParaRPr lang="en-US" b="1" dirty="0"/>
          </a:p>
          <a:p>
            <a:r>
              <a:rPr lang="en-US" b="1" dirty="0"/>
              <a:t>(Not spend much time on this chart)</a:t>
            </a:r>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37</a:t>
            </a:fld>
            <a:endParaRPr lang="en-US"/>
          </a:p>
        </p:txBody>
      </p:sp>
    </p:spTree>
    <p:extLst>
      <p:ext uri="{BB962C8B-B14F-4D97-AF65-F5344CB8AC3E}">
        <p14:creationId xmlns:p14="http://schemas.microsoft.com/office/powerpoint/2010/main" val="2591197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Making advanced references to Rich Man and Lazarus</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38</a:t>
            </a:fld>
            <a:endParaRPr lang="en-US"/>
          </a:p>
        </p:txBody>
      </p:sp>
    </p:spTree>
    <p:extLst>
      <p:ext uri="{BB962C8B-B14F-4D97-AF65-F5344CB8AC3E}">
        <p14:creationId xmlns:p14="http://schemas.microsoft.com/office/powerpoint/2010/main" val="263001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39</a:t>
            </a:fld>
            <a:endParaRPr lang="en-US"/>
          </a:p>
        </p:txBody>
      </p:sp>
    </p:spTree>
    <p:extLst>
      <p:ext uri="{BB962C8B-B14F-4D97-AF65-F5344CB8AC3E}">
        <p14:creationId xmlns:p14="http://schemas.microsoft.com/office/powerpoint/2010/main" val="3357514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Some topics reserved for advanced class.  </a:t>
            </a:r>
          </a:p>
          <a:p>
            <a:pPr marL="342900" indent="-342900">
              <a:buFont typeface="Arial" panose="020B0604020202020204" pitchFamily="34" charset="0"/>
              <a:buChar char="•"/>
            </a:pPr>
            <a:r>
              <a:rPr lang="en-US" b="1" dirty="0"/>
              <a:t>Topic may require a working knowledge of Revelation to discuss. </a:t>
            </a:r>
          </a:p>
          <a:p>
            <a:pPr marL="342900" indent="-34290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226703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topics reserved for advanced class.  </a:t>
            </a:r>
          </a:p>
          <a:p>
            <a:pPr marL="342900" indent="-342900">
              <a:buFont typeface="Arial" panose="020B0604020202020204" pitchFamily="34" charset="0"/>
              <a:buChar char="•"/>
            </a:pPr>
            <a:r>
              <a:rPr lang="en-US" b="1" dirty="0"/>
              <a:t>Topic may require a working knowledge of Revelation to discuss. </a:t>
            </a:r>
          </a:p>
          <a:p>
            <a:endParaRPr lang="en-US" b="1" dirty="0"/>
          </a:p>
          <a:p>
            <a:r>
              <a:rPr lang="en-US" b="1" dirty="0"/>
              <a:t>Confidential discussions concerning teaching Revelation:</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20484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X-Refs:  “Summary”</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Strong’s Exhaustive Concordance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NAS Exhaustive Concordance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Thayer’s Greek Lexicon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Englishman’s Concordance</a:t>
            </a:r>
          </a:p>
          <a:p>
            <a:endParaRPr lang="en-US" b="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Greek Parts of Speech</a:t>
            </a:r>
          </a:p>
          <a:p>
            <a:pPr marL="342900" indent="-342900">
              <a:buFont typeface="Wingdings" panose="05000000000000000000" pitchFamily="2" charset="2"/>
              <a:buChar char="ü"/>
            </a:pPr>
            <a:r>
              <a:rPr lang="en-US" b="1" dirty="0">
                <a:solidFill>
                  <a:srgbClr val="C00000"/>
                </a:solidFill>
                <a:latin typeface="Arial" panose="020B0604020202020204" pitchFamily="34" charset="0"/>
                <a:cs typeface="Arial" panose="020B0604020202020204" pitchFamily="34" charset="0"/>
              </a:rPr>
              <a:t>Part of Speech</a:t>
            </a:r>
          </a:p>
          <a:p>
            <a:pPr marL="342900" indent="-342900">
              <a:buFont typeface="Wingdings" panose="05000000000000000000" pitchFamily="2" charset="2"/>
              <a:buChar char="ü"/>
            </a:pPr>
            <a:r>
              <a:rPr lang="en-US" b="1" dirty="0">
                <a:solidFill>
                  <a:srgbClr val="C00000"/>
                </a:solidFill>
                <a:latin typeface="Arial" panose="020B0604020202020204" pitchFamily="34" charset="0"/>
                <a:cs typeface="Arial" panose="020B0604020202020204" pitchFamily="34" charset="0"/>
              </a:rPr>
              <a:t>Person</a:t>
            </a:r>
          </a:p>
          <a:p>
            <a:pPr marL="342900" indent="-342900">
              <a:buFont typeface="Wingdings" panose="05000000000000000000" pitchFamily="2" charset="2"/>
              <a:buChar char="ü"/>
            </a:pPr>
            <a:r>
              <a:rPr lang="en-US" b="1" dirty="0">
                <a:solidFill>
                  <a:srgbClr val="C00000"/>
                </a:solidFill>
                <a:latin typeface="Arial" panose="020B0604020202020204" pitchFamily="34" charset="0"/>
                <a:cs typeface="Arial" panose="020B0604020202020204" pitchFamily="34" charset="0"/>
              </a:rPr>
              <a:t>Tense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Mood</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Voice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Case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Number</a:t>
            </a:r>
          </a:p>
          <a:p>
            <a:pPr marL="342900" indent="-342900">
              <a:buFont typeface="Wingdings" panose="05000000000000000000" pitchFamily="2" charset="2"/>
              <a:buChar char="ü"/>
            </a:pPr>
            <a:r>
              <a:rPr lang="en-US" b="1" dirty="0">
                <a:latin typeface="Arial" panose="020B0604020202020204" pitchFamily="34" charset="0"/>
                <a:cs typeface="Arial" panose="020B0604020202020204" pitchFamily="34" charset="0"/>
              </a:rPr>
              <a:t>Gender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Comparison</a:t>
            </a:r>
          </a:p>
          <a:p>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60075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Revelation 20:12</a:t>
            </a:r>
          </a:p>
          <a:p>
            <a:r>
              <a:rPr lang="en-US" b="1" dirty="0"/>
              <a:t>And I saw the dead, small and great, stand before God; and the books were opened: and another book was opened, which is the book of life: and the dead were judged out of those things which were written in the books, according to their works.</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30654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(think independently of oral tradition)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Think independently of “Oral Traditions”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Need working knowledge + evidence</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Start learning &amp; practicing proofs and evidences in this class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“It doesn’t matter what I think.  It only matters what I can prove.”   - Lead lawyer on movie A Few Good Men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Pain is weakness leaving the body.  Aggravation is oral tradition leaving the brain.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 (counter incorrect interpretations)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Counter Pre-M &amp; mindset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Discuss Revelation with emphasis on countering Pre-M</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Countering Pre-M requires evidence or proof</a:t>
            </a:r>
          </a:p>
          <a:p>
            <a:pPr marL="457200" lvl="1" indent="-182880">
              <a:buFont typeface="Wingdings" panose="05000000000000000000" pitchFamily="2" charset="2"/>
              <a:buChar char="Ø"/>
            </a:pPr>
            <a:r>
              <a:rPr lang="en-US" b="1" dirty="0">
                <a:latin typeface="Arial" panose="020B0604020202020204" pitchFamily="34" charset="0"/>
                <a:cs typeface="Arial" panose="020B0604020202020204" pitchFamily="34" charset="0"/>
              </a:rPr>
              <a:t>Example of Armageddon being or not being end of world</a:t>
            </a:r>
          </a:p>
          <a:p>
            <a:pPr marL="457200" lvl="1" indent="-182880">
              <a:buFont typeface="Wingdings" panose="05000000000000000000" pitchFamily="2" charset="2"/>
              <a:buChar char="Ø"/>
            </a:pPr>
            <a:r>
              <a:rPr lang="en-US" b="1" dirty="0">
                <a:latin typeface="Arial" panose="020B0604020202020204" pitchFamily="34" charset="0"/>
                <a:cs typeface="Arial" panose="020B0604020202020204" pitchFamily="34" charset="0"/>
              </a:rPr>
              <a:t>Versus 1000 Year Reign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6 (forbidden zone)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You cannot make an intelligent statement on Revelation and ignore the “Forbidden Zone” at the same time</a:t>
            </a:r>
          </a:p>
          <a:p>
            <a:pPr marL="457200" lvl="1" indent="-182880">
              <a:buFont typeface="Wingdings" panose="05000000000000000000" pitchFamily="2" charset="2"/>
              <a:buChar char="Ø"/>
            </a:pPr>
            <a:r>
              <a:rPr lang="en-US" b="1" dirty="0">
                <a:latin typeface="Arial" panose="020B0604020202020204" pitchFamily="34" charset="0"/>
                <a:cs typeface="Arial" panose="020B0604020202020204" pitchFamily="34" charset="0"/>
              </a:rPr>
              <a:t>“Forbidden Zone” is where all the answers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7 (suffer)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3 chapter trilogy in Revelation</a:t>
            </a:r>
          </a:p>
          <a:p>
            <a:pPr marL="53721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First chapter – historical suffering from O.T.</a:t>
            </a:r>
          </a:p>
          <a:p>
            <a:pPr marL="53721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Second chapter – (1) why we suffer today, (2) how it all got started</a:t>
            </a:r>
          </a:p>
          <a:p>
            <a:pPr marL="53721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Third chapter – details of suffering during setting of book of Revelation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8 (hymns)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"Living By Faith"</a:t>
            </a:r>
          </a:p>
          <a:p>
            <a:pPr marL="70866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Old:  The Lord will return to "to this earth" some sweet day.</a:t>
            </a:r>
          </a:p>
          <a:p>
            <a:pPr marL="70866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New:  The Lord will return to "for the saved" some sweet day.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“Sing The Wondrous Love Of Jesus"</a:t>
            </a:r>
          </a:p>
          <a:p>
            <a:pPr marL="70866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Old:  When we all get to heaven.</a:t>
            </a:r>
          </a:p>
          <a:p>
            <a:pPr marL="708660" lvl="1" indent="-342900">
              <a:buFont typeface="Courier New" panose="02070309020205020404" pitchFamily="49" charset="0"/>
              <a:buChar char="o"/>
            </a:pPr>
            <a:r>
              <a:rPr lang="en-US" sz="2000" b="1" dirty="0">
                <a:latin typeface="Arial" panose="020B0604020202020204" pitchFamily="34" charset="0"/>
                <a:cs typeface="Arial" panose="020B0604020202020204" pitchFamily="34" charset="0"/>
              </a:rPr>
              <a:t>New:  When the saved get to heaven.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Hymns which may or may not be consistent with Revelation</a:t>
            </a:r>
          </a:p>
          <a:p>
            <a:pPr marL="70866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dirty="0">
                <a:latin typeface="Arial" panose="020B0604020202020204" pitchFamily="34" charset="0"/>
                <a:cs typeface="Arial" panose="020B0604020202020204" pitchFamily="34" charset="0"/>
              </a:rPr>
              <a:t>Poetic license vs. accuracy</a:t>
            </a:r>
          </a:p>
          <a:p>
            <a:pPr marL="89154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latin typeface="Arial" panose="020B0604020202020204" pitchFamily="34" charset="0"/>
                <a:cs typeface="Arial" panose="020B0604020202020204" pitchFamily="34" charset="0"/>
              </a:rPr>
              <a:t>Jesus is the Rose Of Sharon, Lily of the Valley</a:t>
            </a:r>
          </a:p>
          <a:p>
            <a:pPr marL="89154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latin typeface="Arial" panose="020B0604020202020204" pitchFamily="34" charset="0"/>
                <a:cs typeface="Arial" panose="020B0604020202020204" pitchFamily="34" charset="0"/>
              </a:rPr>
              <a:t>Versus contradiction of scripture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Most hymn authors are Methodist, Pre-M</a:t>
            </a:r>
          </a:p>
          <a:p>
            <a:pPr marL="70866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dirty="0">
                <a:latin typeface="Arial" panose="020B0604020202020204" pitchFamily="34" charset="0"/>
                <a:cs typeface="Arial" panose="020B0604020202020204" pitchFamily="34" charset="0"/>
              </a:rPr>
              <a:t>Hand-waving and re-interpret</a:t>
            </a:r>
          </a:p>
          <a:p>
            <a:pPr marL="70866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dirty="0">
                <a:latin typeface="Arial" panose="020B0604020202020204" pitchFamily="34" charset="0"/>
                <a:cs typeface="Arial" panose="020B0604020202020204" pitchFamily="34" charset="0"/>
              </a:rPr>
              <a:t>Some issues are too blatant to dismiss</a:t>
            </a:r>
          </a:p>
          <a:p>
            <a:pPr marL="70866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dirty="0">
                <a:latin typeface="Arial" panose="020B0604020202020204" pitchFamily="34" charset="0"/>
                <a:cs typeface="Arial" panose="020B0604020202020204" pitchFamily="34" charset="0"/>
              </a:rPr>
              <a:t>Ignorance is NOT bliss</a:t>
            </a:r>
          </a:p>
          <a:p>
            <a:pPr marL="70866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1" dirty="0">
                <a:latin typeface="Arial" panose="020B0604020202020204" pitchFamily="34" charset="0"/>
                <a:cs typeface="Arial" panose="020B0604020202020204" pitchFamily="34" charset="0"/>
              </a:rPr>
              <a:t>We are singing to our visitors</a:t>
            </a:r>
          </a:p>
          <a:p>
            <a:pPr marL="89154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latin typeface="Arial" panose="020B0604020202020204" pitchFamily="34" charset="0"/>
                <a:cs typeface="Arial" panose="020B0604020202020204" pitchFamily="34" charset="0"/>
              </a:rPr>
              <a:t>Can’t teach others falsely thru hymns</a:t>
            </a:r>
          </a:p>
          <a:p>
            <a:pPr marL="89154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latin typeface="Arial" panose="020B0604020202020204" pitchFamily="34" charset="0"/>
                <a:cs typeface="Arial" panose="020B0604020202020204" pitchFamily="34" charset="0"/>
              </a:rPr>
              <a:t>Just like we can’t thru our sermons and Bible classes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9 (no new doctrine)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Revelation takes doctrine you already know and gives you specific examples of it</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187585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We can go to heaven without understanding Revelation.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By understanding Revelation, we may be able to change the minds of some Pre-M and take them to heaven with us.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16</a:t>
            </a:fld>
            <a:endParaRPr lang="en-US"/>
          </a:p>
        </p:txBody>
      </p:sp>
    </p:spTree>
    <p:extLst>
      <p:ext uri="{BB962C8B-B14F-4D97-AF65-F5344CB8AC3E}">
        <p14:creationId xmlns:p14="http://schemas.microsoft.com/office/powerpoint/2010/main" val="2562919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No.</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Why?  Because the CoC do not understand the Pre-M mindset.</a:t>
            </a:r>
          </a:p>
          <a:p>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17</a:t>
            </a:fld>
            <a:endParaRPr lang="en-US"/>
          </a:p>
        </p:txBody>
      </p:sp>
    </p:spTree>
    <p:extLst>
      <p:ext uri="{BB962C8B-B14F-4D97-AF65-F5344CB8AC3E}">
        <p14:creationId xmlns:p14="http://schemas.microsoft.com/office/powerpoint/2010/main" val="181712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785557" y="2638356"/>
            <a:ext cx="8620886"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“Introduction”</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463C257-F528-5AD8-EEC3-D144C5140F21}"/>
              </a:ext>
            </a:extLst>
          </p:cNvPr>
          <p:cNvGrpSpPr/>
          <p:nvPr/>
        </p:nvGrpSpPr>
        <p:grpSpPr>
          <a:xfrm>
            <a:off x="-9843" y="-2015"/>
            <a:ext cx="12204192" cy="554512"/>
            <a:chOff x="-8349" y="950081"/>
            <a:chExt cx="9147932" cy="554512"/>
          </a:xfrm>
        </p:grpSpPr>
        <p:sp>
          <p:nvSpPr>
            <p:cNvPr id="12" name="Oval 11">
              <a:extLst>
                <a:ext uri="{FF2B5EF4-FFF2-40B4-BE49-F238E27FC236}">
                  <a16:creationId xmlns:a16="http://schemas.microsoft.com/office/drawing/2014/main" id="{40DB8E10-DACC-F3C3-08CA-108F1EB0830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BEC35E4B-72E1-4051-6908-F8F5571514EB}"/>
                </a:ext>
              </a:extLst>
            </p:cNvPr>
            <p:cNvGrpSpPr/>
            <p:nvPr/>
          </p:nvGrpSpPr>
          <p:grpSpPr>
            <a:xfrm>
              <a:off x="-8349" y="950081"/>
              <a:ext cx="9147932" cy="466344"/>
              <a:chOff x="-8349" y="950081"/>
              <a:chExt cx="9147932" cy="466344"/>
            </a:xfrm>
          </p:grpSpPr>
          <p:pic>
            <p:nvPicPr>
              <p:cNvPr id="14" name="Picture 13">
                <a:extLst>
                  <a:ext uri="{FF2B5EF4-FFF2-40B4-BE49-F238E27FC236}">
                    <a16:creationId xmlns:a16="http://schemas.microsoft.com/office/drawing/2014/main" id="{9841F089-0930-E982-C8D0-AB1C2C3D29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5" name="Picture 14">
                <a:extLst>
                  <a:ext uri="{FF2B5EF4-FFF2-40B4-BE49-F238E27FC236}">
                    <a16:creationId xmlns:a16="http://schemas.microsoft.com/office/drawing/2014/main" id="{E388031E-BE9B-0061-EA72-9AAD32168A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6" name="Title 1">
            <a:extLst>
              <a:ext uri="{FF2B5EF4-FFF2-40B4-BE49-F238E27FC236}">
                <a16:creationId xmlns:a16="http://schemas.microsoft.com/office/drawing/2014/main" id="{9B452919-6CB4-B50A-6DB5-09ADFF877A36}"/>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“biblehub.com”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10</a:t>
            </a:fld>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C2932168-A280-DC03-1B3E-3B9B7AA764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41394" y="520590"/>
            <a:ext cx="7054935" cy="6353641"/>
          </a:xfrm>
          <a:prstGeom prst="rect">
            <a:avLst/>
          </a:prstGeom>
        </p:spPr>
      </p:pic>
      <p:sp>
        <p:nvSpPr>
          <p:cNvPr id="4" name="Rectangle 3">
            <a:extLst>
              <a:ext uri="{FF2B5EF4-FFF2-40B4-BE49-F238E27FC236}">
                <a16:creationId xmlns:a16="http://schemas.microsoft.com/office/drawing/2014/main" id="{25B9EFE4-1B59-DE48-C58A-158CD0B09A76}"/>
              </a:ext>
            </a:extLst>
          </p:cNvPr>
          <p:cNvSpPr/>
          <p:nvPr/>
        </p:nvSpPr>
        <p:spPr>
          <a:xfrm>
            <a:off x="2893726" y="3716867"/>
            <a:ext cx="6329778" cy="2842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E1A09B-6A16-48FD-C00C-DF20689C9A18}"/>
              </a:ext>
            </a:extLst>
          </p:cNvPr>
          <p:cNvSpPr/>
          <p:nvPr/>
        </p:nvSpPr>
        <p:spPr>
          <a:xfrm>
            <a:off x="4037605" y="2896781"/>
            <a:ext cx="393192" cy="8200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2A5FE5-36B0-568C-3D00-ED500F277D49}"/>
              </a:ext>
            </a:extLst>
          </p:cNvPr>
          <p:cNvSpPr/>
          <p:nvPr/>
        </p:nvSpPr>
        <p:spPr>
          <a:xfrm>
            <a:off x="4430798" y="2896781"/>
            <a:ext cx="593840" cy="8200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81AEC8-D828-F8B0-D01E-18E696C70E84}"/>
              </a:ext>
            </a:extLst>
          </p:cNvPr>
          <p:cNvSpPr/>
          <p:nvPr/>
        </p:nvSpPr>
        <p:spPr>
          <a:xfrm>
            <a:off x="5021920" y="2896781"/>
            <a:ext cx="429820" cy="8200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624FBA84-1EC4-D8F7-3CD4-9F17293871CE}"/>
              </a:ext>
            </a:extLst>
          </p:cNvPr>
          <p:cNvCxnSpPr>
            <a:cxnSpLocks/>
            <a:stCxn id="7" idx="2"/>
            <a:endCxn id="17" idx="1"/>
          </p:cNvCxnSpPr>
          <p:nvPr/>
        </p:nvCxnSpPr>
        <p:spPr>
          <a:xfrm rot="16200000" flipH="1">
            <a:off x="4285125" y="4159459"/>
            <a:ext cx="1569131" cy="68394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71A89E-92F3-4882-BF45-A153EFCEF8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1663" y="3804177"/>
            <a:ext cx="2194009" cy="2963642"/>
          </a:xfrm>
          <a:prstGeom prst="rect">
            <a:avLst/>
          </a:prstGeom>
          <a:ln w="38100">
            <a:solidFill>
              <a:schemeClr val="tx1"/>
            </a:solidFill>
          </a:ln>
        </p:spPr>
      </p:pic>
      <p:sp>
        <p:nvSpPr>
          <p:cNvPr id="18" name="Rectangle 17">
            <a:extLst>
              <a:ext uri="{FF2B5EF4-FFF2-40B4-BE49-F238E27FC236}">
                <a16:creationId xmlns:a16="http://schemas.microsoft.com/office/drawing/2014/main" id="{63D68F4E-72AE-460C-2318-4588B6FC8A99}"/>
              </a:ext>
            </a:extLst>
          </p:cNvPr>
          <p:cNvSpPr/>
          <p:nvPr/>
        </p:nvSpPr>
        <p:spPr>
          <a:xfrm>
            <a:off x="7585796" y="4014508"/>
            <a:ext cx="88751" cy="901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CA2005-2BA9-3900-5ECE-C6DFD5DD8C1E}"/>
              </a:ext>
            </a:extLst>
          </p:cNvPr>
          <p:cNvSpPr/>
          <p:nvPr/>
        </p:nvSpPr>
        <p:spPr>
          <a:xfrm>
            <a:off x="7585796" y="4587433"/>
            <a:ext cx="88751" cy="901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C910ED-BEFD-E48B-2ED0-E0A653B92826}"/>
              </a:ext>
            </a:extLst>
          </p:cNvPr>
          <p:cNvSpPr/>
          <p:nvPr/>
        </p:nvSpPr>
        <p:spPr>
          <a:xfrm>
            <a:off x="7585796" y="5246083"/>
            <a:ext cx="88751" cy="901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93F9C7-9F81-8CC1-43E8-B85412DED9F7}"/>
              </a:ext>
            </a:extLst>
          </p:cNvPr>
          <p:cNvSpPr/>
          <p:nvPr/>
        </p:nvSpPr>
        <p:spPr>
          <a:xfrm>
            <a:off x="7585796" y="5876158"/>
            <a:ext cx="88751" cy="901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7669A9-D714-0317-FE44-D116A86BC2DE}"/>
              </a:ext>
            </a:extLst>
          </p:cNvPr>
          <p:cNvSpPr/>
          <p:nvPr/>
        </p:nvSpPr>
        <p:spPr>
          <a:xfrm>
            <a:off x="7585796" y="6468134"/>
            <a:ext cx="88751" cy="9018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0DB38691-CE03-99B6-77E3-0AEA98C607BB}"/>
              </a:ext>
            </a:extLst>
          </p:cNvPr>
          <p:cNvCxnSpPr>
            <a:cxnSpLocks/>
            <a:stCxn id="32" idx="1"/>
            <a:endCxn id="18" idx="1"/>
          </p:cNvCxnSpPr>
          <p:nvPr/>
        </p:nvCxnSpPr>
        <p:spPr>
          <a:xfrm flipH="1">
            <a:off x="7585796" y="4054864"/>
            <a:ext cx="603669" cy="4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064A653-5059-C3B3-10AB-A4A699AF0DE7}"/>
              </a:ext>
            </a:extLst>
          </p:cNvPr>
          <p:cNvCxnSpPr>
            <a:cxnSpLocks/>
            <a:stCxn id="31" idx="1"/>
            <a:endCxn id="19" idx="1"/>
          </p:cNvCxnSpPr>
          <p:nvPr/>
        </p:nvCxnSpPr>
        <p:spPr>
          <a:xfrm flipH="1">
            <a:off x="7585796" y="4627789"/>
            <a:ext cx="603669" cy="4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EE61CCD-FC2D-98C3-F1B2-C2DBA2ABB9AE}"/>
              </a:ext>
            </a:extLst>
          </p:cNvPr>
          <p:cNvCxnSpPr>
            <a:cxnSpLocks/>
            <a:stCxn id="28" idx="1"/>
            <a:endCxn id="20" idx="1"/>
          </p:cNvCxnSpPr>
          <p:nvPr/>
        </p:nvCxnSpPr>
        <p:spPr>
          <a:xfrm flipH="1">
            <a:off x="7585796" y="5286439"/>
            <a:ext cx="603669" cy="4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2CCD9BE-216C-573D-1D8B-D216B1FA080C}"/>
              </a:ext>
            </a:extLst>
          </p:cNvPr>
          <p:cNvCxnSpPr>
            <a:cxnSpLocks/>
            <a:endCxn id="21" idx="1"/>
          </p:cNvCxnSpPr>
          <p:nvPr/>
        </p:nvCxnSpPr>
        <p:spPr>
          <a:xfrm flipH="1">
            <a:off x="7585796" y="5921249"/>
            <a:ext cx="101117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CD015DF-7B69-D103-3653-53D3BE6A0CA2}"/>
              </a:ext>
            </a:extLst>
          </p:cNvPr>
          <p:cNvCxnSpPr>
            <a:cxnSpLocks/>
            <a:stCxn id="30" idx="1"/>
            <a:endCxn id="22" idx="1"/>
          </p:cNvCxnSpPr>
          <p:nvPr/>
        </p:nvCxnSpPr>
        <p:spPr>
          <a:xfrm flipH="1">
            <a:off x="7585796" y="6508490"/>
            <a:ext cx="603669" cy="4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78E1E0A-EE9A-B073-2CB4-FF36F6F6E159}"/>
              </a:ext>
            </a:extLst>
          </p:cNvPr>
          <p:cNvSpPr txBox="1"/>
          <p:nvPr/>
        </p:nvSpPr>
        <p:spPr>
          <a:xfrm>
            <a:off x="8189465" y="5055606"/>
            <a:ext cx="1058303" cy="461665"/>
          </a:xfrm>
          <a:prstGeom prst="rect">
            <a:avLst/>
          </a:prstGeom>
          <a:solidFill>
            <a:schemeClr val="bg1">
              <a:lumMod val="85000"/>
            </a:schemeClr>
          </a:solidFill>
        </p:spPr>
        <p:txBody>
          <a:bodyPr wrap="none" rtlCol="0">
            <a:spAutoFit/>
          </a:bodyPr>
          <a:lstStyle/>
          <a:p>
            <a:r>
              <a:rPr lang="en-US" sz="2400" b="1" dirty="0">
                <a:latin typeface="Arial" panose="020B0604020202020204" pitchFamily="34" charset="0"/>
                <a:cs typeface="Arial" panose="020B0604020202020204" pitchFamily="34" charset="0"/>
              </a:rPr>
              <a:t>Greek</a:t>
            </a:r>
          </a:p>
        </p:txBody>
      </p:sp>
      <p:sp>
        <p:nvSpPr>
          <p:cNvPr id="29" name="TextBox 28">
            <a:extLst>
              <a:ext uri="{FF2B5EF4-FFF2-40B4-BE49-F238E27FC236}">
                <a16:creationId xmlns:a16="http://schemas.microsoft.com/office/drawing/2014/main" id="{28638CF7-8470-950C-D9FE-CC22B7112759}"/>
              </a:ext>
            </a:extLst>
          </p:cNvPr>
          <p:cNvSpPr txBox="1"/>
          <p:nvPr/>
        </p:nvSpPr>
        <p:spPr>
          <a:xfrm>
            <a:off x="8189465" y="5685681"/>
            <a:ext cx="1825180" cy="461665"/>
          </a:xfrm>
          <a:prstGeom prst="rect">
            <a:avLst/>
          </a:prstGeom>
          <a:solidFill>
            <a:schemeClr val="bg1">
              <a:lumMod val="85000"/>
            </a:schemeClr>
          </a:solidFill>
        </p:spPr>
        <p:txBody>
          <a:bodyPr wrap="none" rtlCol="0">
            <a:spAutoFit/>
          </a:bodyPr>
          <a:lstStyle/>
          <a:p>
            <a:r>
              <a:rPr lang="en-US" sz="2400" b="1" dirty="0">
                <a:latin typeface="Arial" panose="020B0604020202020204" pitchFamily="34" charset="0"/>
                <a:cs typeface="Arial" panose="020B0604020202020204" pitchFamily="34" charset="0"/>
              </a:rPr>
              <a:t>Translation</a:t>
            </a:r>
          </a:p>
        </p:txBody>
      </p:sp>
      <p:sp>
        <p:nvSpPr>
          <p:cNvPr id="30" name="TextBox 29">
            <a:extLst>
              <a:ext uri="{FF2B5EF4-FFF2-40B4-BE49-F238E27FC236}">
                <a16:creationId xmlns:a16="http://schemas.microsoft.com/office/drawing/2014/main" id="{FA0925AE-08C8-A2EE-795A-BB5F33264ABD}"/>
              </a:ext>
            </a:extLst>
          </p:cNvPr>
          <p:cNvSpPr txBox="1"/>
          <p:nvPr/>
        </p:nvSpPr>
        <p:spPr>
          <a:xfrm>
            <a:off x="8189465" y="6277657"/>
            <a:ext cx="1741182" cy="461665"/>
          </a:xfrm>
          <a:prstGeom prst="rect">
            <a:avLst/>
          </a:prstGeom>
          <a:solidFill>
            <a:schemeClr val="bg1">
              <a:lumMod val="85000"/>
            </a:schemeClr>
          </a:solidFill>
        </p:spPr>
        <p:txBody>
          <a:bodyPr wrap="none" rtlCol="0">
            <a:spAutoFit/>
          </a:bodyPr>
          <a:lstStyle/>
          <a:p>
            <a:r>
              <a:rPr lang="en-US" sz="2400" b="1" dirty="0">
                <a:latin typeface="Arial" panose="020B0604020202020204" pitchFamily="34" charset="0"/>
                <a:cs typeface="Arial" panose="020B0604020202020204" pitchFamily="34" charset="0"/>
              </a:rPr>
              <a:t>Greek </a:t>
            </a:r>
            <a:r>
              <a:rPr lang="en-US" sz="2400" b="1" dirty="0" err="1">
                <a:latin typeface="Arial" panose="020B0604020202020204" pitchFamily="34" charset="0"/>
                <a:cs typeface="Arial" panose="020B0604020202020204" pitchFamily="34" charset="0"/>
              </a:rPr>
              <a:t>PoS</a:t>
            </a:r>
            <a:endParaRPr lang="en-US" sz="24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802675B-A613-3607-FEC4-F186E4ED681A}"/>
              </a:ext>
            </a:extLst>
          </p:cNvPr>
          <p:cNvSpPr txBox="1"/>
          <p:nvPr/>
        </p:nvSpPr>
        <p:spPr>
          <a:xfrm>
            <a:off x="8189465" y="4396956"/>
            <a:ext cx="2304477" cy="461665"/>
          </a:xfrm>
          <a:prstGeom prst="rect">
            <a:avLst/>
          </a:prstGeom>
          <a:solidFill>
            <a:schemeClr val="bg1">
              <a:lumMod val="85000"/>
            </a:schemeClr>
          </a:solidFill>
        </p:spPr>
        <p:txBody>
          <a:bodyPr wrap="none" rtlCol="0">
            <a:spAutoFit/>
          </a:bodyPr>
          <a:lstStyle/>
          <a:p>
            <a:r>
              <a:rPr lang="en-US" sz="2400" b="1" dirty="0">
                <a:latin typeface="Arial" panose="020B0604020202020204" pitchFamily="34" charset="0"/>
                <a:cs typeface="Arial" panose="020B0604020202020204" pitchFamily="34" charset="0"/>
              </a:rPr>
              <a:t>Transliteration</a:t>
            </a:r>
          </a:p>
        </p:txBody>
      </p:sp>
      <p:sp>
        <p:nvSpPr>
          <p:cNvPr id="32" name="TextBox 31">
            <a:extLst>
              <a:ext uri="{FF2B5EF4-FFF2-40B4-BE49-F238E27FC236}">
                <a16:creationId xmlns:a16="http://schemas.microsoft.com/office/drawing/2014/main" id="{3FC59E01-BF7B-20E4-3352-AB209F5958F2}"/>
              </a:ext>
            </a:extLst>
          </p:cNvPr>
          <p:cNvSpPr txBox="1"/>
          <p:nvPr/>
        </p:nvSpPr>
        <p:spPr>
          <a:xfrm>
            <a:off x="8189465" y="3824031"/>
            <a:ext cx="1160895" cy="461665"/>
          </a:xfrm>
          <a:prstGeom prst="rect">
            <a:avLst/>
          </a:prstGeom>
          <a:solidFill>
            <a:schemeClr val="bg1">
              <a:lumMod val="85000"/>
            </a:schemeClr>
          </a:solidFill>
        </p:spPr>
        <p:txBody>
          <a:bodyPr wrap="none" rtlCol="0">
            <a:spAutoFit/>
          </a:bodyPr>
          <a:lstStyle/>
          <a:p>
            <a:r>
              <a:rPr lang="en-US" sz="2400" b="1" dirty="0">
                <a:latin typeface="Arial" panose="020B0604020202020204" pitchFamily="34" charset="0"/>
                <a:cs typeface="Arial" panose="020B0604020202020204" pitchFamily="34" charset="0"/>
              </a:rPr>
              <a:t>X-Refs</a:t>
            </a:r>
          </a:p>
        </p:txBody>
      </p:sp>
      <p:sp>
        <p:nvSpPr>
          <p:cNvPr id="34" name="Arrow: Down 33">
            <a:extLst>
              <a:ext uri="{FF2B5EF4-FFF2-40B4-BE49-F238E27FC236}">
                <a16:creationId xmlns:a16="http://schemas.microsoft.com/office/drawing/2014/main" id="{74367654-8BFE-E47A-4660-F64299352DDA}"/>
              </a:ext>
            </a:extLst>
          </p:cNvPr>
          <p:cNvSpPr/>
          <p:nvPr/>
        </p:nvSpPr>
        <p:spPr>
          <a:xfrm rot="10800000">
            <a:off x="6030130" y="4858621"/>
            <a:ext cx="484632" cy="741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78AC3AD-BD05-A108-1316-3E18658ABCBE}"/>
              </a:ext>
            </a:extLst>
          </p:cNvPr>
          <p:cNvSpPr/>
          <p:nvPr/>
        </p:nvSpPr>
        <p:spPr>
          <a:xfrm>
            <a:off x="5447099" y="2895774"/>
            <a:ext cx="479909" cy="8200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1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463C257-F528-5AD8-EEC3-D144C5140F21}"/>
              </a:ext>
            </a:extLst>
          </p:cNvPr>
          <p:cNvGrpSpPr/>
          <p:nvPr/>
        </p:nvGrpSpPr>
        <p:grpSpPr>
          <a:xfrm>
            <a:off x="-9843" y="-2015"/>
            <a:ext cx="12204192" cy="554512"/>
            <a:chOff x="-8349" y="950081"/>
            <a:chExt cx="9147932" cy="554512"/>
          </a:xfrm>
        </p:grpSpPr>
        <p:sp>
          <p:nvSpPr>
            <p:cNvPr id="12" name="Oval 11">
              <a:extLst>
                <a:ext uri="{FF2B5EF4-FFF2-40B4-BE49-F238E27FC236}">
                  <a16:creationId xmlns:a16="http://schemas.microsoft.com/office/drawing/2014/main" id="{40DB8E10-DACC-F3C3-08CA-108F1EB0830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BEC35E4B-72E1-4051-6908-F8F5571514EB}"/>
                </a:ext>
              </a:extLst>
            </p:cNvPr>
            <p:cNvGrpSpPr/>
            <p:nvPr/>
          </p:nvGrpSpPr>
          <p:grpSpPr>
            <a:xfrm>
              <a:off x="-8349" y="950081"/>
              <a:ext cx="9147932" cy="466344"/>
              <a:chOff x="-8349" y="950081"/>
              <a:chExt cx="9147932" cy="466344"/>
            </a:xfrm>
          </p:grpSpPr>
          <p:pic>
            <p:nvPicPr>
              <p:cNvPr id="14" name="Picture 13">
                <a:extLst>
                  <a:ext uri="{FF2B5EF4-FFF2-40B4-BE49-F238E27FC236}">
                    <a16:creationId xmlns:a16="http://schemas.microsoft.com/office/drawing/2014/main" id="{9841F089-0930-E982-C8D0-AB1C2C3D29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5" name="Picture 14">
                <a:extLst>
                  <a:ext uri="{FF2B5EF4-FFF2-40B4-BE49-F238E27FC236}">
                    <a16:creationId xmlns:a16="http://schemas.microsoft.com/office/drawing/2014/main" id="{E388031E-BE9B-0061-EA72-9AAD32168A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6" name="Title 1">
            <a:extLst>
              <a:ext uri="{FF2B5EF4-FFF2-40B4-BE49-F238E27FC236}">
                <a16:creationId xmlns:a16="http://schemas.microsoft.com/office/drawing/2014/main" id="{9B452919-6CB4-B50A-6DB5-09ADFF877A36}"/>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“biblehub.com”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11</a:t>
            </a:fld>
            <a:endParaRPr lang="en-US"/>
          </a:p>
        </p:txBody>
      </p:sp>
      <p:pic>
        <p:nvPicPr>
          <p:cNvPr id="3" name="Picture 2">
            <a:extLst>
              <a:ext uri="{FF2B5EF4-FFF2-40B4-BE49-F238E27FC236}">
                <a16:creationId xmlns:a16="http://schemas.microsoft.com/office/drawing/2014/main" id="{AD167873-7425-CF52-EFFD-2848D92C0F06}"/>
              </a:ext>
            </a:extLst>
          </p:cNvPr>
          <p:cNvPicPr preferRelativeResize="0">
            <a:picLocks/>
          </p:cNvPicPr>
          <p:nvPr/>
        </p:nvPicPr>
        <p:blipFill rotWithShape="1">
          <a:blip r:embed="rId3" cstate="print">
            <a:extLst>
              <a:ext uri="{28A0092B-C50C-407E-A947-70E740481C1C}">
                <a14:useLocalDpi xmlns:a14="http://schemas.microsoft.com/office/drawing/2010/main"/>
              </a:ext>
            </a:extLst>
          </a:blip>
          <a:srcRect/>
          <a:stretch/>
        </p:blipFill>
        <p:spPr>
          <a:xfrm>
            <a:off x="2539277" y="504085"/>
            <a:ext cx="7059168" cy="6355080"/>
          </a:xfrm>
          <a:prstGeom prst="rect">
            <a:avLst/>
          </a:prstGeom>
        </p:spPr>
      </p:pic>
      <p:sp>
        <p:nvSpPr>
          <p:cNvPr id="4" name="Arrow: Down 3">
            <a:extLst>
              <a:ext uri="{FF2B5EF4-FFF2-40B4-BE49-F238E27FC236}">
                <a16:creationId xmlns:a16="http://schemas.microsoft.com/office/drawing/2014/main" id="{745C290F-977E-E154-3A53-3FAF784231DE}"/>
              </a:ext>
            </a:extLst>
          </p:cNvPr>
          <p:cNvSpPr/>
          <p:nvPr/>
        </p:nvSpPr>
        <p:spPr>
          <a:xfrm rot="10800000">
            <a:off x="4602837" y="1272105"/>
            <a:ext cx="484632" cy="741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026C649-0587-D607-9A77-363811F0DFB1}"/>
              </a:ext>
            </a:extLst>
          </p:cNvPr>
          <p:cNvSpPr/>
          <p:nvPr/>
        </p:nvSpPr>
        <p:spPr>
          <a:xfrm>
            <a:off x="3539870" y="2686639"/>
            <a:ext cx="1875934" cy="3110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2119925-0039-AD9F-20D0-7E00EAE94FF0}"/>
              </a:ext>
            </a:extLst>
          </p:cNvPr>
          <p:cNvSpPr/>
          <p:nvPr/>
        </p:nvSpPr>
        <p:spPr>
          <a:xfrm>
            <a:off x="5134234" y="2171549"/>
            <a:ext cx="1875934" cy="3110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96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463C257-F528-5AD8-EEC3-D144C5140F21}"/>
              </a:ext>
            </a:extLst>
          </p:cNvPr>
          <p:cNvGrpSpPr/>
          <p:nvPr/>
        </p:nvGrpSpPr>
        <p:grpSpPr>
          <a:xfrm>
            <a:off x="-9843" y="-2015"/>
            <a:ext cx="12204192" cy="554512"/>
            <a:chOff x="-8349" y="950081"/>
            <a:chExt cx="9147932" cy="554512"/>
          </a:xfrm>
        </p:grpSpPr>
        <p:sp>
          <p:nvSpPr>
            <p:cNvPr id="12" name="Oval 11">
              <a:extLst>
                <a:ext uri="{FF2B5EF4-FFF2-40B4-BE49-F238E27FC236}">
                  <a16:creationId xmlns:a16="http://schemas.microsoft.com/office/drawing/2014/main" id="{40DB8E10-DACC-F3C3-08CA-108F1EB0830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BEC35E4B-72E1-4051-6908-F8F5571514EB}"/>
                </a:ext>
              </a:extLst>
            </p:cNvPr>
            <p:cNvGrpSpPr/>
            <p:nvPr/>
          </p:nvGrpSpPr>
          <p:grpSpPr>
            <a:xfrm>
              <a:off x="-8349" y="950081"/>
              <a:ext cx="9147932" cy="466344"/>
              <a:chOff x="-8349" y="950081"/>
              <a:chExt cx="9147932" cy="466344"/>
            </a:xfrm>
          </p:grpSpPr>
          <p:pic>
            <p:nvPicPr>
              <p:cNvPr id="14" name="Picture 13">
                <a:extLst>
                  <a:ext uri="{FF2B5EF4-FFF2-40B4-BE49-F238E27FC236}">
                    <a16:creationId xmlns:a16="http://schemas.microsoft.com/office/drawing/2014/main" id="{9841F089-0930-E982-C8D0-AB1C2C3D29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5" name="Picture 14">
                <a:extLst>
                  <a:ext uri="{FF2B5EF4-FFF2-40B4-BE49-F238E27FC236}">
                    <a16:creationId xmlns:a16="http://schemas.microsoft.com/office/drawing/2014/main" id="{E388031E-BE9B-0061-EA72-9AAD32168A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6" name="Title 1">
            <a:extLst>
              <a:ext uri="{FF2B5EF4-FFF2-40B4-BE49-F238E27FC236}">
                <a16:creationId xmlns:a16="http://schemas.microsoft.com/office/drawing/2014/main" id="{9B452919-6CB4-B50A-6DB5-09ADFF877A36}"/>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“biblehub.com”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12</a:t>
            </a:fld>
            <a:endParaRPr lang="en-US"/>
          </a:p>
        </p:txBody>
      </p:sp>
      <p:pic>
        <p:nvPicPr>
          <p:cNvPr id="3" name="Picture 2">
            <a:extLst>
              <a:ext uri="{FF2B5EF4-FFF2-40B4-BE49-F238E27FC236}">
                <a16:creationId xmlns:a16="http://schemas.microsoft.com/office/drawing/2014/main" id="{07590E53-2DDE-D765-4204-BE78ADCDB4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3818" y="528476"/>
            <a:ext cx="8150087" cy="6329524"/>
          </a:xfrm>
          <a:prstGeom prst="rect">
            <a:avLst/>
          </a:prstGeom>
        </p:spPr>
      </p:pic>
      <p:sp>
        <p:nvSpPr>
          <p:cNvPr id="4" name="Oval 3">
            <a:extLst>
              <a:ext uri="{FF2B5EF4-FFF2-40B4-BE49-F238E27FC236}">
                <a16:creationId xmlns:a16="http://schemas.microsoft.com/office/drawing/2014/main" id="{079A2270-722E-E8E1-DD47-C33E421C6C51}"/>
              </a:ext>
            </a:extLst>
          </p:cNvPr>
          <p:cNvSpPr/>
          <p:nvPr/>
        </p:nvSpPr>
        <p:spPr>
          <a:xfrm>
            <a:off x="5563993" y="740824"/>
            <a:ext cx="1875934" cy="31108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F44629E-C103-72D1-23A2-20C04F544190}"/>
              </a:ext>
            </a:extLst>
          </p:cNvPr>
          <p:cNvSpPr/>
          <p:nvPr/>
        </p:nvSpPr>
        <p:spPr>
          <a:xfrm>
            <a:off x="1976407" y="1006162"/>
            <a:ext cx="1687814" cy="2086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AEB9DD6-4E2C-A73C-0592-5DB18DB384C8}"/>
              </a:ext>
            </a:extLst>
          </p:cNvPr>
          <p:cNvSpPr/>
          <p:nvPr/>
        </p:nvSpPr>
        <p:spPr>
          <a:xfrm>
            <a:off x="1988714" y="2983268"/>
            <a:ext cx="1875934" cy="2086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D676D4-AFE0-8F33-2703-DAED98AF25FB}"/>
              </a:ext>
            </a:extLst>
          </p:cNvPr>
          <p:cNvSpPr/>
          <p:nvPr/>
        </p:nvSpPr>
        <p:spPr>
          <a:xfrm>
            <a:off x="1996955" y="4826594"/>
            <a:ext cx="1568031" cy="2086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123360-2355-6CB4-DAE5-157242C0D801}"/>
              </a:ext>
            </a:extLst>
          </p:cNvPr>
          <p:cNvSpPr/>
          <p:nvPr/>
        </p:nvSpPr>
        <p:spPr>
          <a:xfrm>
            <a:off x="6553330" y="1011061"/>
            <a:ext cx="1875934" cy="20862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59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BDD1197-1DFD-53AF-6365-2638901F682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678" y="429478"/>
            <a:ext cx="4511018" cy="6460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he Revelation Illustrated Siminar; Part 1. An Introduction to the  Revelation - YouTube">
            <a:extLst>
              <a:ext uri="{FF2B5EF4-FFF2-40B4-BE49-F238E27FC236}">
                <a16:creationId xmlns:a16="http://schemas.microsoft.com/office/drawing/2014/main" id="{01D120A3-6E21-0FC7-0F2B-0C55DED3B7EB}"/>
              </a:ext>
            </a:extLst>
          </p:cNvPr>
          <p:cNvPicPr>
            <a:picLocks noChangeAspect="1" noChangeArrowheads="1"/>
          </p:cNvPicPr>
          <p:nvPr/>
        </p:nvPicPr>
        <p:blipFill rotWithShape="1">
          <a:blip r:embed="rId3" cstate="print">
            <a:clrChange>
              <a:clrFrom>
                <a:srgbClr val="050608"/>
              </a:clrFrom>
              <a:clrTo>
                <a:srgbClr val="050608">
                  <a:alpha val="0"/>
                </a:srgbClr>
              </a:clrTo>
            </a:clrChange>
            <a:extLst>
              <a:ext uri="{28A0092B-C50C-407E-A947-70E740481C1C}">
                <a14:useLocalDpi xmlns:a14="http://schemas.microsoft.com/office/drawing/2010/main" val="0"/>
              </a:ext>
            </a:extLst>
          </a:blip>
          <a:srcRect/>
          <a:stretch/>
        </p:blipFill>
        <p:spPr bwMode="auto">
          <a:xfrm>
            <a:off x="5473508" y="554845"/>
            <a:ext cx="5816287" cy="29901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3459FF0-C6B4-D0FD-0E96-A54D959CD1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78459" y="4884714"/>
            <a:ext cx="5406385" cy="19540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463C257-F528-5AD8-EEC3-D144C5140F21}"/>
              </a:ext>
            </a:extLst>
          </p:cNvPr>
          <p:cNvGrpSpPr/>
          <p:nvPr/>
        </p:nvGrpSpPr>
        <p:grpSpPr>
          <a:xfrm>
            <a:off x="-9843" y="-2015"/>
            <a:ext cx="12204192" cy="554512"/>
            <a:chOff x="-8349" y="950081"/>
            <a:chExt cx="9147932" cy="554512"/>
          </a:xfrm>
        </p:grpSpPr>
        <p:sp>
          <p:nvSpPr>
            <p:cNvPr id="12" name="Oval 11">
              <a:extLst>
                <a:ext uri="{FF2B5EF4-FFF2-40B4-BE49-F238E27FC236}">
                  <a16:creationId xmlns:a16="http://schemas.microsoft.com/office/drawing/2014/main" id="{40DB8E10-DACC-F3C3-08CA-108F1EB0830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BEC35E4B-72E1-4051-6908-F8F5571514EB}"/>
                </a:ext>
              </a:extLst>
            </p:cNvPr>
            <p:cNvGrpSpPr/>
            <p:nvPr/>
          </p:nvGrpSpPr>
          <p:grpSpPr>
            <a:xfrm>
              <a:off x="-8349" y="950081"/>
              <a:ext cx="9147932" cy="466344"/>
              <a:chOff x="-8349" y="950081"/>
              <a:chExt cx="9147932" cy="466344"/>
            </a:xfrm>
          </p:grpSpPr>
          <p:pic>
            <p:nvPicPr>
              <p:cNvPr id="14" name="Picture 13">
                <a:extLst>
                  <a:ext uri="{FF2B5EF4-FFF2-40B4-BE49-F238E27FC236}">
                    <a16:creationId xmlns:a16="http://schemas.microsoft.com/office/drawing/2014/main" id="{9841F089-0930-E982-C8D0-AB1C2C3D29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5" name="Picture 14">
                <a:extLst>
                  <a:ext uri="{FF2B5EF4-FFF2-40B4-BE49-F238E27FC236}">
                    <a16:creationId xmlns:a16="http://schemas.microsoft.com/office/drawing/2014/main" id="{E388031E-BE9B-0061-EA72-9AAD32168A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6" name="Title 1">
            <a:extLst>
              <a:ext uri="{FF2B5EF4-FFF2-40B4-BE49-F238E27FC236}">
                <a16:creationId xmlns:a16="http://schemas.microsoft.com/office/drawing/2014/main" id="{9B452919-6CB4-B50A-6DB5-09ADFF877A36}"/>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Illustrated”</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13</a:t>
            </a:fld>
            <a:endParaRPr lang="en-US"/>
          </a:p>
        </p:txBody>
      </p:sp>
    </p:spTree>
    <p:extLst>
      <p:ext uri="{BB962C8B-B14F-4D97-AF65-F5344CB8AC3E}">
        <p14:creationId xmlns:p14="http://schemas.microsoft.com/office/powerpoint/2010/main" val="34300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14</a:t>
            </a:fld>
            <a:endParaRPr lang="en-US"/>
          </a:p>
        </p:txBody>
      </p:sp>
      <p:pic>
        <p:nvPicPr>
          <p:cNvPr id="3" name="Picture 2">
            <a:extLst>
              <a:ext uri="{FF2B5EF4-FFF2-40B4-BE49-F238E27FC236}">
                <a16:creationId xmlns:a16="http://schemas.microsoft.com/office/drawing/2014/main" id="{7CD14CE5-D819-F547-58AD-435ABBDA7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604" y="0"/>
            <a:ext cx="9144000" cy="6858000"/>
          </a:xfrm>
          <a:prstGeom prst="rect">
            <a:avLst/>
          </a:prstGeom>
        </p:spPr>
      </p:pic>
    </p:spTree>
    <p:extLst>
      <p:ext uri="{BB962C8B-B14F-4D97-AF65-F5344CB8AC3E}">
        <p14:creationId xmlns:p14="http://schemas.microsoft.com/office/powerpoint/2010/main" val="54274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Why Study Revelation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161C993-585A-4725-3CF6-B837476150A5}"/>
              </a:ext>
            </a:extLst>
          </p:cNvPr>
          <p:cNvSpPr txBox="1"/>
          <p:nvPr/>
        </p:nvSpPr>
        <p:spPr>
          <a:xfrm>
            <a:off x="1482883" y="649543"/>
            <a:ext cx="9144000" cy="5693866"/>
          </a:xfrm>
          <a:prstGeom prst="rect">
            <a:avLst/>
          </a:prstGeom>
          <a:noFill/>
        </p:spPr>
        <p:txBody>
          <a:bodyPr wrap="square" rtlCol="0">
            <a:spAutoFit/>
          </a:bodyPr>
          <a:lstStyle/>
          <a:p>
            <a:pPr marL="388620" indent="-514350">
              <a:buFont typeface="+mj-lt"/>
              <a:buAutoNum type="arabicPeriod"/>
            </a:pPr>
            <a:r>
              <a:rPr lang="en-US" sz="2800" b="1" dirty="0">
                <a:latin typeface="Arial" panose="020B0604020202020204" pitchFamily="34" charset="0"/>
                <a:cs typeface="Arial" panose="020B0604020202020204" pitchFamily="34" charset="0"/>
              </a:rPr>
              <a:t>  Understand Revelation to extent possible </a:t>
            </a:r>
          </a:p>
          <a:p>
            <a:pPr marL="388620" indent="-514350">
              <a:buFont typeface="+mj-lt"/>
              <a:buAutoNum type="arabicPeriod"/>
            </a:pPr>
            <a:r>
              <a:rPr lang="en-US" sz="2800" b="1" dirty="0">
                <a:latin typeface="Arial" panose="020B0604020202020204" pitchFamily="34" charset="0"/>
                <a:cs typeface="Arial" panose="020B0604020202020204" pitchFamily="34" charset="0"/>
              </a:rPr>
              <a:t>  Think independently of “Oral Traditions”</a:t>
            </a:r>
          </a:p>
          <a:p>
            <a:pPr marL="388620" indent="-514350">
              <a:buFont typeface="+mj-lt"/>
              <a:buAutoNum type="arabicPeriod"/>
            </a:pPr>
            <a:r>
              <a:rPr lang="en-US" sz="2800" b="1" dirty="0">
                <a:latin typeface="Arial" panose="020B0604020202020204" pitchFamily="34" charset="0"/>
                <a:cs typeface="Arial" panose="020B0604020202020204" pitchFamily="34" charset="0"/>
              </a:rPr>
              <a:t>  Counter oral traditions &amp; errors taught</a:t>
            </a:r>
          </a:p>
          <a:p>
            <a:pPr marL="388620" indent="-514350">
              <a:buFont typeface="+mj-lt"/>
              <a:buAutoNum type="arabicPeriod"/>
            </a:pPr>
            <a:r>
              <a:rPr lang="en-US" sz="2800" b="1" dirty="0">
                <a:latin typeface="Arial" panose="020B0604020202020204" pitchFamily="34" charset="0"/>
                <a:cs typeface="Arial" panose="020B0604020202020204" pitchFamily="34" charset="0"/>
              </a:rPr>
              <a:t>  Develop independent working knowledge </a:t>
            </a:r>
          </a:p>
          <a:p>
            <a:pPr marL="388620" indent="-514350">
              <a:buFont typeface="+mj-lt"/>
              <a:buAutoNum type="arabicPeriod"/>
            </a:pPr>
            <a:r>
              <a:rPr lang="en-US" sz="2800" b="1" dirty="0">
                <a:latin typeface="Arial" panose="020B0604020202020204" pitchFamily="34" charset="0"/>
                <a:cs typeface="Arial" panose="020B0604020202020204" pitchFamily="34" charset="0"/>
              </a:rPr>
              <a:t>  Equip with Revelation proofs and evidences</a:t>
            </a:r>
          </a:p>
          <a:p>
            <a:pPr marL="388620" indent="-514350">
              <a:buFont typeface="+mj-lt"/>
              <a:buAutoNum type="arabicPeriod"/>
            </a:pPr>
            <a:r>
              <a:rPr lang="en-US" sz="2800" b="1" dirty="0">
                <a:latin typeface="Arial" panose="020B0604020202020204" pitchFamily="34" charset="0"/>
                <a:cs typeface="Arial" panose="020B0604020202020204" pitchFamily="34" charset="0"/>
              </a:rPr>
              <a:t>  No longer ignore “Forbidden Zone”</a:t>
            </a:r>
          </a:p>
          <a:p>
            <a:pPr marL="388620" indent="-514350">
              <a:buFont typeface="+mj-lt"/>
              <a:buAutoNum type="arabicPeriod"/>
            </a:pPr>
            <a:r>
              <a:rPr lang="en-US" sz="2800" b="1" dirty="0">
                <a:latin typeface="Arial" panose="020B0604020202020204" pitchFamily="34" charset="0"/>
                <a:cs typeface="Arial" panose="020B0604020202020204" pitchFamily="34" charset="0"/>
              </a:rPr>
              <a:t>  Know definitely why Christians suffer</a:t>
            </a:r>
          </a:p>
          <a:p>
            <a:pPr marL="388620" indent="-514350">
              <a:buFont typeface="+mj-lt"/>
              <a:buAutoNum type="arabicPeriod"/>
            </a:pPr>
            <a:r>
              <a:rPr lang="en-US" sz="2800" b="1" dirty="0">
                <a:latin typeface="Arial" panose="020B0604020202020204" pitchFamily="34" charset="0"/>
                <a:cs typeface="Arial" panose="020B0604020202020204" pitchFamily="34" charset="0"/>
              </a:rPr>
              <a:t>  Deeper insight into hymns</a:t>
            </a:r>
          </a:p>
          <a:p>
            <a:pPr marL="388620" indent="-514350">
              <a:buFont typeface="+mj-lt"/>
              <a:buAutoNum type="arabicPeriod"/>
            </a:pPr>
            <a:r>
              <a:rPr lang="en-US" sz="2800" b="1" dirty="0">
                <a:latin typeface="Arial" panose="020B0604020202020204" pitchFamily="34" charset="0"/>
                <a:cs typeface="Arial" panose="020B0604020202020204" pitchFamily="34" charset="0"/>
              </a:rPr>
              <a:t>  Prove no new doctrine in Revelation</a:t>
            </a:r>
          </a:p>
          <a:p>
            <a:pPr marL="388620" indent="-514350">
              <a:buFont typeface="+mj-lt"/>
              <a:buAutoNum type="arabicPeriod"/>
            </a:pPr>
            <a:r>
              <a:rPr lang="en-US" sz="2800" b="1" dirty="0">
                <a:latin typeface="Arial" panose="020B0604020202020204" pitchFamily="34" charset="0"/>
                <a:cs typeface="Arial" panose="020B0604020202020204" pitchFamily="34" charset="0"/>
              </a:rPr>
              <a:t>  God’s view of unrepentant sinner</a:t>
            </a:r>
          </a:p>
          <a:p>
            <a:pPr marL="388620" indent="-514350">
              <a:buFont typeface="+mj-lt"/>
              <a:buAutoNum type="arabicPeriod"/>
            </a:pPr>
            <a:r>
              <a:rPr lang="en-US" sz="2800" b="1" dirty="0">
                <a:latin typeface="Arial" panose="020B0604020202020204" pitchFamily="34" charset="0"/>
                <a:cs typeface="Arial" panose="020B0604020202020204" pitchFamily="34" charset="0"/>
              </a:rPr>
              <a:t>  Relationship between Revelation verses</a:t>
            </a:r>
          </a:p>
          <a:p>
            <a:pPr marL="388620" indent="-514350">
              <a:buFont typeface="+mj-lt"/>
              <a:buAutoNum type="arabicPeriod"/>
            </a:pPr>
            <a:r>
              <a:rPr lang="en-US" sz="2800" b="1" dirty="0">
                <a:latin typeface="Arial" panose="020B0604020202020204" pitchFamily="34" charset="0"/>
                <a:cs typeface="Arial" panose="020B0604020202020204" pitchFamily="34" charset="0"/>
              </a:rPr>
              <a:t>  Foundation to build future knowledge</a:t>
            </a:r>
          </a:p>
          <a:p>
            <a:pPr marL="388620" indent="-514350">
              <a:buFont typeface="+mj-lt"/>
              <a:buAutoNum type="arabicPeriod"/>
            </a:pPr>
            <a:r>
              <a:rPr lang="en-US" sz="2800" b="1" dirty="0">
                <a:latin typeface="Arial" panose="020B0604020202020204" pitchFamily="34" charset="0"/>
                <a:cs typeface="Arial" panose="020B0604020202020204" pitchFamily="34" charset="0"/>
              </a:rPr>
              <a:t>  How to and how NOT to research Revelation</a:t>
            </a:r>
          </a:p>
        </p:txBody>
      </p:sp>
    </p:spTree>
    <p:extLst>
      <p:ext uri="{BB962C8B-B14F-4D97-AF65-F5344CB8AC3E}">
        <p14:creationId xmlns:p14="http://schemas.microsoft.com/office/powerpoint/2010/main" val="191702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fade">
                                      <p:cBhvr>
                                        <p:cTn id="6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Objectives of Studying Revelation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F431F3F-5341-3306-A8B1-F35BED40948B}"/>
              </a:ext>
            </a:extLst>
          </p:cNvPr>
          <p:cNvSpPr txBox="1"/>
          <p:nvPr/>
        </p:nvSpPr>
        <p:spPr>
          <a:xfrm>
            <a:off x="1557250" y="647295"/>
            <a:ext cx="8995266" cy="6124754"/>
          </a:xfrm>
          <a:prstGeom prst="rect">
            <a:avLst/>
          </a:prstGeom>
          <a:noFill/>
        </p:spPr>
        <p:txBody>
          <a:bodyPr wrap="square">
            <a:spAutoFit/>
          </a:bodyPr>
          <a:lstStyle/>
          <a:p>
            <a:pPr algn="ctr"/>
            <a:r>
              <a:rPr lang="en-US" sz="2800" b="1" u="sng" dirty="0">
                <a:latin typeface="Arial" panose="020B0604020202020204" pitchFamily="34" charset="0"/>
                <a:cs typeface="Arial" panose="020B0604020202020204" pitchFamily="34" charset="0"/>
              </a:rPr>
              <a:t>Objectives</a:t>
            </a:r>
          </a:p>
          <a:p>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Determining meaning based upon evidence: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Consistent with entire book of Revelation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Supported by Revelation and history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Consistent with Biblical doctrine</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Be aware of Pre-M’s interpretations of Revelation</a:t>
            </a:r>
          </a:p>
          <a:p>
            <a:pPr marL="457200" indent="-4572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Equip to counter Pre-M and CoC claims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Answers to all questions are not possible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Enough working knowledge to counter errors:</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Pre-M</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churches of Christ “Oral Traditions”</a:t>
            </a:r>
          </a:p>
        </p:txBody>
      </p:sp>
    </p:spTree>
    <p:extLst>
      <p:ext uri="{BB962C8B-B14F-4D97-AF65-F5344CB8AC3E}">
        <p14:creationId xmlns:p14="http://schemas.microsoft.com/office/powerpoint/2010/main" val="21520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  -  Pre-Millennialism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DAA2A8-6253-D0DD-8F5D-2661E3996165}"/>
              </a:ext>
            </a:extLst>
          </p:cNvPr>
          <p:cNvSpPr txBox="1"/>
          <p:nvPr/>
        </p:nvSpPr>
        <p:spPr>
          <a:xfrm>
            <a:off x="0" y="626713"/>
            <a:ext cx="12198946"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 Revelation of Jesus Christ, which God gave unto him, to shew unto his servants things which must shortly come to pass; and he sent and signified it by his angel unto his servant John:</a:t>
            </a:r>
          </a:p>
        </p:txBody>
      </p:sp>
      <p:sp>
        <p:nvSpPr>
          <p:cNvPr id="5" name="TextBox 4">
            <a:extLst>
              <a:ext uri="{FF2B5EF4-FFF2-40B4-BE49-F238E27FC236}">
                <a16:creationId xmlns:a16="http://schemas.microsoft.com/office/drawing/2014/main" id="{AB3E74CF-9199-3457-E255-2B670590EEAC}"/>
              </a:ext>
            </a:extLst>
          </p:cNvPr>
          <p:cNvSpPr txBox="1"/>
          <p:nvPr/>
        </p:nvSpPr>
        <p:spPr>
          <a:xfrm>
            <a:off x="1170416" y="2049345"/>
            <a:ext cx="9768935" cy="3539430"/>
          </a:xfrm>
          <a:prstGeom prst="rect">
            <a:avLst/>
          </a:prstGeom>
          <a:noFill/>
        </p:spPr>
        <p:txBody>
          <a:bodyPr wrap="square">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Churches of Christ do not understand Pre-M mindset</a:t>
            </a:r>
          </a:p>
          <a:p>
            <a:pPr marL="800100" lvl="1" indent="-342900">
              <a:buFont typeface="Wingdings" panose="05000000000000000000" pitchFamily="2" charset="2"/>
              <a:buChar char="Ø"/>
            </a:pPr>
            <a:r>
              <a:rPr lang="en-US" sz="2800" b="1" dirty="0">
                <a:latin typeface="Arial" panose="020B0604020202020204" pitchFamily="34" charset="0"/>
                <a:cs typeface="Arial" panose="020B0604020202020204" pitchFamily="34" charset="0"/>
              </a:rPr>
              <a:t> Our approach to Pre-M is not correct</a:t>
            </a:r>
          </a:p>
          <a:p>
            <a:pPr marL="800100" lvl="1" indent="-342900">
              <a:buFont typeface="Wingdings" panose="05000000000000000000" pitchFamily="2" charset="2"/>
              <a:buChar char="Ø"/>
            </a:pPr>
            <a:r>
              <a:rPr lang="en-US" sz="2800" b="1" dirty="0">
                <a:latin typeface="Arial" panose="020B0604020202020204" pitchFamily="34" charset="0"/>
                <a:cs typeface="Arial" panose="020B0604020202020204" pitchFamily="34" charset="0"/>
              </a:rPr>
              <a:t> We don’t know Pre-M doctrine of afterlife</a:t>
            </a:r>
          </a:p>
          <a:p>
            <a:pPr marL="1028700" lvl="1" indent="-5715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Do we have resources to counter Pre-M doctrine?</a:t>
            </a:r>
          </a:p>
          <a:p>
            <a:pPr marL="800100" lvl="1" indent="-342900">
              <a:buFont typeface="Wingdings" panose="05000000000000000000" pitchFamily="2" charset="2"/>
              <a:buChar char="Ø"/>
            </a:pPr>
            <a:r>
              <a:rPr lang="en-US" sz="2800" b="1" dirty="0">
                <a:latin typeface="Arial" panose="020B0604020202020204" pitchFamily="34" charset="0"/>
                <a:cs typeface="Arial" panose="020B0604020202020204" pitchFamily="34" charset="0"/>
              </a:rPr>
              <a:t> Sermons?</a:t>
            </a:r>
            <a:endParaRPr lang="en-US" sz="2800" b="1" dirty="0">
              <a:solidFill>
                <a:srgbClr val="FF000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sz="2800" b="1" dirty="0">
                <a:latin typeface="Arial" panose="020B0604020202020204" pitchFamily="34" charset="0"/>
                <a:cs typeface="Arial" panose="020B0604020202020204" pitchFamily="34" charset="0"/>
              </a:rPr>
              <a:t> Bible class?</a:t>
            </a:r>
            <a:endParaRPr lang="en-US" sz="2800" b="1" dirty="0">
              <a:solidFill>
                <a:srgbClr val="FF0000"/>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sz="2800" b="1" dirty="0">
                <a:latin typeface="Arial" panose="020B0604020202020204" pitchFamily="34" charset="0"/>
                <a:cs typeface="Arial" panose="020B0604020202020204" pitchFamily="34" charset="0"/>
              </a:rPr>
              <a:t> Publications?</a:t>
            </a:r>
          </a:p>
        </p:txBody>
      </p:sp>
      <p:sp>
        <p:nvSpPr>
          <p:cNvPr id="8" name="TextBox 7">
            <a:extLst>
              <a:ext uri="{FF2B5EF4-FFF2-40B4-BE49-F238E27FC236}">
                <a16:creationId xmlns:a16="http://schemas.microsoft.com/office/drawing/2014/main" id="{02329680-7B9B-48FC-3925-6F012C9B1529}"/>
              </a:ext>
            </a:extLst>
          </p:cNvPr>
          <p:cNvSpPr txBox="1"/>
          <p:nvPr/>
        </p:nvSpPr>
        <p:spPr>
          <a:xfrm>
            <a:off x="2160382" y="3584409"/>
            <a:ext cx="1095263" cy="2646878"/>
          </a:xfrm>
          <a:prstGeom prst="rect">
            <a:avLst/>
          </a:prstGeom>
          <a:noFill/>
        </p:spPr>
        <p:txBody>
          <a:bodyPr wrap="square">
            <a:spAutoFit/>
          </a:bodyPr>
          <a:lstStyle/>
          <a:p>
            <a:r>
              <a:rPr lang="en-US" sz="16600" b="1" dirty="0">
                <a:solidFill>
                  <a:srgbClr val="C00000"/>
                </a:solidFill>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2269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1:1  -  Pre-Millennialism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077C914-AC09-DC13-84BC-3978B025CE81}"/>
              </a:ext>
            </a:extLst>
          </p:cNvPr>
          <p:cNvSpPr txBox="1"/>
          <p:nvPr/>
        </p:nvSpPr>
        <p:spPr>
          <a:xfrm>
            <a:off x="2453755" y="2510460"/>
            <a:ext cx="6915151" cy="3046988"/>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1,000 Year Reign on earth</a:t>
            </a:r>
          </a:p>
          <a:p>
            <a:pPr marL="914400" lvl="1" indent="-457200">
              <a:buFont typeface="Wingdings" panose="05000000000000000000" pitchFamily="2" charset="2"/>
              <a:buChar char="Ø"/>
            </a:pPr>
            <a:r>
              <a:rPr lang="en-US" sz="2400" b="1" dirty="0">
                <a:solidFill>
                  <a:srgbClr val="C00000"/>
                </a:solidFill>
                <a:latin typeface="Arial" panose="020B0604020202020204" pitchFamily="34" charset="0"/>
                <a:cs typeface="Arial" panose="020B0604020202020204" pitchFamily="34" charset="0"/>
              </a:rPr>
              <a:t>John 18:36 – Doctrine is false</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Jesus knows when He will return</a:t>
            </a:r>
          </a:p>
          <a:p>
            <a:pPr marL="1028700" lvl="1" indent="-571500">
              <a:buFont typeface="Wingdings" panose="05000000000000000000" pitchFamily="2" charset="2"/>
              <a:buChar char="Ø"/>
            </a:pPr>
            <a:r>
              <a:rPr lang="en-US" sz="2400" b="1" dirty="0">
                <a:solidFill>
                  <a:srgbClr val="C00000"/>
                </a:solidFill>
                <a:latin typeface="Arial" panose="020B0604020202020204" pitchFamily="34" charset="0"/>
                <a:cs typeface="Arial" panose="020B0604020202020204" pitchFamily="34" charset="0"/>
              </a:rPr>
              <a:t>Mark 13:32 – Jesus does not know</a:t>
            </a:r>
          </a:p>
          <a:p>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“666” is the Anti-Christ</a:t>
            </a:r>
          </a:p>
          <a:p>
            <a:pPr marL="1028700" lvl="1" indent="-571500">
              <a:buFont typeface="Wingdings" panose="05000000000000000000" pitchFamily="2" charset="2"/>
              <a:buChar char="Ø"/>
            </a:pPr>
            <a:r>
              <a:rPr lang="en-US" sz="2400" b="1" dirty="0">
                <a:solidFill>
                  <a:srgbClr val="C00000"/>
                </a:solidFill>
                <a:latin typeface="Arial" panose="020B0604020202020204" pitchFamily="34" charset="0"/>
                <a:cs typeface="Arial" panose="020B0604020202020204" pitchFamily="34" charset="0"/>
              </a:rPr>
              <a:t>1 &amp; 2 John – Explains the “Antichrists”</a:t>
            </a:r>
          </a:p>
        </p:txBody>
      </p:sp>
      <p:sp>
        <p:nvSpPr>
          <p:cNvPr id="5" name="TextBox 4">
            <a:extLst>
              <a:ext uri="{FF2B5EF4-FFF2-40B4-BE49-F238E27FC236}">
                <a16:creationId xmlns:a16="http://schemas.microsoft.com/office/drawing/2014/main" id="{7EE61F68-DEEF-F0E1-6BC7-CDEE2BADB349}"/>
              </a:ext>
            </a:extLst>
          </p:cNvPr>
          <p:cNvSpPr txBox="1"/>
          <p:nvPr/>
        </p:nvSpPr>
        <p:spPr>
          <a:xfrm>
            <a:off x="2823094" y="2326627"/>
            <a:ext cx="6545812" cy="3416320"/>
          </a:xfrm>
          <a:prstGeom prst="rect">
            <a:avLst/>
          </a:prstGeom>
          <a:noFill/>
        </p:spPr>
        <p:txBody>
          <a:bodyPr wrap="square">
            <a:spAutoFit/>
          </a:bodyPr>
          <a:lstStyle/>
          <a:p>
            <a:r>
              <a:rPr lang="en-US" sz="7200" b="1" dirty="0">
                <a:solidFill>
                  <a:srgbClr val="C00000"/>
                </a:solidFill>
                <a:latin typeface="Arial" panose="020B0604020202020204" pitchFamily="34" charset="0"/>
                <a:cs typeface="Arial" panose="020B0604020202020204" pitchFamily="34" charset="0"/>
              </a:rPr>
              <a:t>X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endParaRPr lang="en-US" sz="7200" b="1" dirty="0">
              <a:solidFill>
                <a:srgbClr val="C00000"/>
              </a:solidFill>
              <a:latin typeface="Arial" panose="020B0604020202020204" pitchFamily="34" charset="0"/>
              <a:cs typeface="Arial" panose="020B0604020202020204" pitchFamily="34" charset="0"/>
            </a:endParaRPr>
          </a:p>
          <a:p>
            <a:r>
              <a:rPr lang="en-US" sz="7200" b="1" dirty="0">
                <a:solidFill>
                  <a:srgbClr val="C00000"/>
                </a:solidFill>
                <a:latin typeface="Arial" panose="020B0604020202020204" pitchFamily="34" charset="0"/>
                <a:cs typeface="Arial" panose="020B0604020202020204" pitchFamily="34" charset="0"/>
              </a:rPr>
              <a:t>X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endParaRPr lang="en-US" sz="7200" b="1" dirty="0">
              <a:solidFill>
                <a:srgbClr val="C00000"/>
              </a:solidFill>
              <a:latin typeface="Arial" panose="020B0604020202020204" pitchFamily="34" charset="0"/>
              <a:cs typeface="Arial" panose="020B0604020202020204" pitchFamily="34" charset="0"/>
            </a:endParaRPr>
          </a:p>
          <a:p>
            <a:r>
              <a:rPr lang="en-US" sz="7200" b="1" dirty="0">
                <a:solidFill>
                  <a:srgbClr val="C00000"/>
                </a:solidFill>
                <a:latin typeface="Arial" panose="020B0604020202020204" pitchFamily="34" charset="0"/>
                <a:cs typeface="Arial" panose="020B0604020202020204" pitchFamily="34" charset="0"/>
              </a:rPr>
              <a:t>X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r>
              <a:rPr lang="en-US" sz="7200" b="1" dirty="0">
                <a:solidFill>
                  <a:srgbClr val="C00000"/>
                </a:solidFill>
                <a:latin typeface="Arial" panose="020B0604020202020204" pitchFamily="34" charset="0"/>
                <a:cs typeface="Arial" panose="020B0604020202020204" pitchFamily="34" charset="0"/>
              </a:rPr>
              <a:t>  </a:t>
            </a:r>
            <a:r>
              <a:rPr lang="en-US" sz="7200" b="1" dirty="0" err="1">
                <a:solidFill>
                  <a:srgbClr val="C00000"/>
                </a:solidFill>
                <a:latin typeface="Arial" panose="020B0604020202020204" pitchFamily="34" charset="0"/>
                <a:cs typeface="Arial" panose="020B0604020202020204" pitchFamily="34" charset="0"/>
              </a:rPr>
              <a:t>X</a:t>
            </a:r>
            <a:endParaRPr lang="en-US" sz="7200" b="1"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360A872-0B44-8965-F8B6-17067B2EAAAE}"/>
              </a:ext>
            </a:extLst>
          </p:cNvPr>
          <p:cNvSpPr txBox="1"/>
          <p:nvPr/>
        </p:nvSpPr>
        <p:spPr>
          <a:xfrm rot="20030814">
            <a:off x="8998676" y="2723736"/>
            <a:ext cx="2412648" cy="461665"/>
          </a:xfrm>
          <a:prstGeom prst="rect">
            <a:avLst/>
          </a:prstGeom>
          <a:noFill/>
          <a:ln>
            <a:solidFill>
              <a:srgbClr val="C00000"/>
            </a:solidFill>
          </a:ln>
        </p:spPr>
        <p:txBody>
          <a:bodyPr wrap="none" rtlCol="0">
            <a:spAutoFit/>
          </a:bodyPr>
          <a:lstStyle/>
          <a:p>
            <a:r>
              <a:rPr lang="en-US" sz="2400" b="1" dirty="0">
                <a:latin typeface="Arial" panose="020B0604020202020204" pitchFamily="34" charset="0"/>
                <a:cs typeface="Arial" panose="020B0604020202020204" pitchFamily="34" charset="0"/>
              </a:rPr>
              <a:t>Not Admissible</a:t>
            </a:r>
          </a:p>
        </p:txBody>
      </p:sp>
      <p:sp>
        <p:nvSpPr>
          <p:cNvPr id="7" name="TextBox 6">
            <a:extLst>
              <a:ext uri="{FF2B5EF4-FFF2-40B4-BE49-F238E27FC236}">
                <a16:creationId xmlns:a16="http://schemas.microsoft.com/office/drawing/2014/main" id="{DB641169-A3A8-7B1C-E78F-1C2DC89F2A60}"/>
              </a:ext>
            </a:extLst>
          </p:cNvPr>
          <p:cNvSpPr txBox="1"/>
          <p:nvPr/>
        </p:nvSpPr>
        <p:spPr>
          <a:xfrm rot="20030814">
            <a:off x="8998676" y="3813267"/>
            <a:ext cx="2412648" cy="461665"/>
          </a:xfrm>
          <a:prstGeom prst="rect">
            <a:avLst/>
          </a:prstGeom>
          <a:noFill/>
          <a:ln>
            <a:solidFill>
              <a:srgbClr val="C00000"/>
            </a:solidFill>
          </a:ln>
        </p:spPr>
        <p:txBody>
          <a:bodyPr wrap="none" rtlCol="0">
            <a:spAutoFit/>
          </a:bodyPr>
          <a:lstStyle/>
          <a:p>
            <a:r>
              <a:rPr lang="en-US" sz="2400" b="1" dirty="0">
                <a:latin typeface="Arial" panose="020B0604020202020204" pitchFamily="34" charset="0"/>
                <a:cs typeface="Arial" panose="020B0604020202020204" pitchFamily="34" charset="0"/>
              </a:rPr>
              <a:t>Not Admissible</a:t>
            </a:r>
          </a:p>
        </p:txBody>
      </p:sp>
      <p:sp>
        <p:nvSpPr>
          <p:cNvPr id="8" name="TextBox 7">
            <a:extLst>
              <a:ext uri="{FF2B5EF4-FFF2-40B4-BE49-F238E27FC236}">
                <a16:creationId xmlns:a16="http://schemas.microsoft.com/office/drawing/2014/main" id="{11B945EB-70F1-B6FA-4002-4FD125046E98}"/>
              </a:ext>
            </a:extLst>
          </p:cNvPr>
          <p:cNvSpPr txBox="1"/>
          <p:nvPr/>
        </p:nvSpPr>
        <p:spPr>
          <a:xfrm rot="20030814">
            <a:off x="8998676" y="4902798"/>
            <a:ext cx="2412648" cy="461665"/>
          </a:xfrm>
          <a:prstGeom prst="rect">
            <a:avLst/>
          </a:prstGeom>
          <a:noFill/>
          <a:ln>
            <a:solidFill>
              <a:srgbClr val="C00000"/>
            </a:solidFill>
          </a:ln>
        </p:spPr>
        <p:txBody>
          <a:bodyPr wrap="none" rtlCol="0">
            <a:spAutoFit/>
          </a:bodyPr>
          <a:lstStyle/>
          <a:p>
            <a:r>
              <a:rPr lang="en-US" sz="2400" b="1" dirty="0">
                <a:latin typeface="Arial" panose="020B0604020202020204" pitchFamily="34" charset="0"/>
                <a:cs typeface="Arial" panose="020B0604020202020204" pitchFamily="34" charset="0"/>
              </a:rPr>
              <a:t>Not Admissible</a:t>
            </a:r>
          </a:p>
        </p:txBody>
      </p:sp>
      <p:sp>
        <p:nvSpPr>
          <p:cNvPr id="9" name="TextBox 8">
            <a:extLst>
              <a:ext uri="{FF2B5EF4-FFF2-40B4-BE49-F238E27FC236}">
                <a16:creationId xmlns:a16="http://schemas.microsoft.com/office/drawing/2014/main" id="{85AC50B6-666C-4A84-69CE-393A523F2B72}"/>
              </a:ext>
            </a:extLst>
          </p:cNvPr>
          <p:cNvSpPr txBox="1"/>
          <p:nvPr/>
        </p:nvSpPr>
        <p:spPr>
          <a:xfrm>
            <a:off x="0" y="626713"/>
            <a:ext cx="12192000" cy="1384995"/>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The Revelation of Jesus Christ, which God gave unto him, to shew unto his servants things which must shortly come to pass; and he sent and signified it by his angel unto his servant John:</a:t>
            </a:r>
          </a:p>
        </p:txBody>
      </p:sp>
      <p:sp>
        <p:nvSpPr>
          <p:cNvPr id="10" name="TextBox 9">
            <a:extLst>
              <a:ext uri="{FF2B5EF4-FFF2-40B4-BE49-F238E27FC236}">
                <a16:creationId xmlns:a16="http://schemas.microsoft.com/office/drawing/2014/main" id="{24F38377-3025-CAEA-078E-7D4CCADBED20}"/>
              </a:ext>
            </a:extLst>
          </p:cNvPr>
          <p:cNvSpPr txBox="1"/>
          <p:nvPr/>
        </p:nvSpPr>
        <p:spPr>
          <a:xfrm>
            <a:off x="3089969" y="5948476"/>
            <a:ext cx="5929828" cy="461665"/>
          </a:xfrm>
          <a:prstGeom prst="rect">
            <a:avLst/>
          </a:prstGeom>
          <a:solidFill>
            <a:srgbClr val="FFFF00"/>
          </a:solidFill>
        </p:spPr>
        <p:txBody>
          <a:bodyPr wrap="none" rtlCol="0">
            <a:spAutoFit/>
          </a:bodyPr>
          <a:lstStyle/>
          <a:p>
            <a:pPr algn="ctr"/>
            <a:r>
              <a:rPr lang="en-US" sz="2400" b="1" dirty="0">
                <a:solidFill>
                  <a:srgbClr val="C00000"/>
                </a:solidFill>
                <a:latin typeface="Arial" panose="020B0604020202020204" pitchFamily="34" charset="0"/>
                <a:cs typeface="Arial" panose="020B0604020202020204" pitchFamily="34" charset="0"/>
              </a:rPr>
              <a:t>Revelation interpretation takes priority!</a:t>
            </a:r>
          </a:p>
        </p:txBody>
      </p:sp>
    </p:spTree>
    <p:extLst>
      <p:ext uri="{BB962C8B-B14F-4D97-AF65-F5344CB8AC3E}">
        <p14:creationId xmlns:p14="http://schemas.microsoft.com/office/powerpoint/2010/main" val="420372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“Hearing Is Believing”</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B59CD4-054C-74DE-193D-92C832B457C5}"/>
              </a:ext>
            </a:extLst>
          </p:cNvPr>
          <p:cNvSpPr txBox="1"/>
          <p:nvPr/>
        </p:nvSpPr>
        <p:spPr>
          <a:xfrm>
            <a:off x="-22034" y="602521"/>
            <a:ext cx="12214034" cy="954107"/>
          </a:xfrm>
          <a:prstGeom prst="rect">
            <a:avLst/>
          </a:prstGeom>
          <a:solidFill>
            <a:schemeClr val="bg1">
              <a:lumMod val="95000"/>
            </a:schemeClr>
          </a:solidFill>
          <a:ln>
            <a:solidFill>
              <a:schemeClr val="tx1"/>
            </a:solidFill>
          </a:ln>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rPr>
              <a:t>“If you hear error long enough, you will start to believe it, </a:t>
            </a:r>
          </a:p>
          <a:p>
            <a:pPr algn="ctr"/>
            <a:r>
              <a:rPr lang="en-US" sz="2800" b="1" dirty="0">
                <a:solidFill>
                  <a:srgbClr val="C00000"/>
                </a:solidFill>
                <a:latin typeface="Arial" panose="020B0604020202020204" pitchFamily="34" charset="0"/>
                <a:cs typeface="Arial" panose="020B0604020202020204" pitchFamily="34" charset="0"/>
              </a:rPr>
              <a:t>even if it is not true.”</a:t>
            </a:r>
          </a:p>
        </p:txBody>
      </p:sp>
      <p:pic>
        <p:nvPicPr>
          <p:cNvPr id="5" name="Picture 10">
            <a:extLst>
              <a:ext uri="{FF2B5EF4-FFF2-40B4-BE49-F238E27FC236}">
                <a16:creationId xmlns:a16="http://schemas.microsoft.com/office/drawing/2014/main" id="{305FF4CB-285D-835B-4EC0-635F5E66935F}"/>
              </a:ext>
            </a:extLst>
          </p:cNvPr>
          <p:cNvPicPr>
            <a:picLocks noChangeAspect="1" noChangeArrowheads="1"/>
          </p:cNvPicPr>
          <p:nvPr/>
        </p:nvPicPr>
        <p:blipFill>
          <a:blip r:embed="rId3">
            <a:clrChange>
              <a:clrFrom>
                <a:srgbClr val="FFFEFA"/>
              </a:clrFrom>
              <a:clrTo>
                <a:srgbClr val="FFFEFA">
                  <a:alpha val="0"/>
                </a:srgbClr>
              </a:clrTo>
            </a:clrChange>
            <a:extLst>
              <a:ext uri="{28A0092B-C50C-407E-A947-70E740481C1C}">
                <a14:useLocalDpi xmlns:a14="http://schemas.microsoft.com/office/drawing/2010/main" val="0"/>
              </a:ext>
            </a:extLst>
          </a:blip>
          <a:srcRect/>
          <a:stretch>
            <a:fillRect/>
          </a:stretch>
        </p:blipFill>
        <p:spPr bwMode="auto">
          <a:xfrm>
            <a:off x="944860" y="4624846"/>
            <a:ext cx="5451021" cy="21482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495F60F-2D9A-28EF-EE01-DBF1399B9CE8}"/>
              </a:ext>
            </a:extLst>
          </p:cNvPr>
          <p:cNvSpPr txBox="1"/>
          <p:nvPr/>
        </p:nvSpPr>
        <p:spPr>
          <a:xfrm rot="19722580">
            <a:off x="914579" y="2736794"/>
            <a:ext cx="2944035" cy="707886"/>
          </a:xfrm>
          <a:prstGeom prst="rect">
            <a:avLst/>
          </a:prstGeom>
          <a:solidFill>
            <a:schemeClr val="accent1">
              <a:lumMod val="20000"/>
              <a:lumOff val="80000"/>
            </a:schemeClr>
          </a:solidFill>
        </p:spPr>
        <p:txBody>
          <a:bodyPr wrap="square" rtlCol="0">
            <a:spAutoFit/>
          </a:bodyPr>
          <a:lstStyle/>
          <a:p>
            <a:pPr algn="ctr"/>
            <a:r>
              <a:rPr lang="en-US" sz="4000" b="1" dirty="0">
                <a:latin typeface="Arial" panose="020B0604020202020204" pitchFamily="34" charset="0"/>
                <a:cs typeface="Arial" panose="020B0604020202020204" pitchFamily="34" charset="0"/>
              </a:rPr>
              <a:t>“Designo”</a:t>
            </a:r>
          </a:p>
        </p:txBody>
      </p:sp>
      <p:pic>
        <p:nvPicPr>
          <p:cNvPr id="7" name="Picture 4" descr="Up from the Gravy a Rose! : r/dankchristianmemes">
            <a:extLst>
              <a:ext uri="{FF2B5EF4-FFF2-40B4-BE49-F238E27FC236}">
                <a16:creationId xmlns:a16="http://schemas.microsoft.com/office/drawing/2014/main" id="{82CBB582-D5B9-0D06-9B15-4DC9BB9DF3D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8816" l="1563" r="96563">
                        <a14:foregroundMark x1="19844" y1="66447" x2="4688" y2="68553"/>
                        <a14:foregroundMark x1="2188" y1="71053" x2="1563" y2="80263"/>
                        <a14:foregroundMark x1="55000" y1="86579" x2="73281" y2="85658"/>
                        <a14:foregroundMark x1="40625" y1="96842" x2="74531" y2="96316"/>
                        <a14:foregroundMark x1="11875" y1="93947" x2="7813" y2="98816"/>
                        <a14:foregroundMark x1="86875" y1="93816" x2="87188" y2="98026"/>
                        <a14:foregroundMark x1="94375" y1="92763" x2="96563" y2="97895"/>
                        <a14:backgroundMark x1="14375" y1="75395" x2="15625" y2="78026"/>
                      </a14:backgroundRemoval>
                    </a14:imgEffect>
                  </a14:imgLayer>
                </a14:imgProps>
              </a:ext>
              <a:ext uri="{28A0092B-C50C-407E-A947-70E740481C1C}">
                <a14:useLocalDpi xmlns:a14="http://schemas.microsoft.com/office/drawing/2010/main" val="0"/>
              </a:ext>
            </a:extLst>
          </a:blip>
          <a:srcRect/>
          <a:stretch/>
        </p:blipFill>
        <p:spPr bwMode="auto">
          <a:xfrm>
            <a:off x="8999236" y="1754417"/>
            <a:ext cx="3137900" cy="5018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42A7931-210A-02EB-AB54-9466A01FFEF6}"/>
              </a:ext>
            </a:extLst>
          </p:cNvPr>
          <p:cNvPicPr>
            <a:picLocks noChangeAspect="1"/>
          </p:cNvPicPr>
          <p:nvPr/>
        </p:nvPicPr>
        <p:blipFill>
          <a:blip r:embed="rId6">
            <a:clrChange>
              <a:clrFrom>
                <a:srgbClr val="FFF200"/>
              </a:clrFrom>
              <a:clrTo>
                <a:srgbClr val="FFF200">
                  <a:alpha val="0"/>
                </a:srgbClr>
              </a:clrTo>
            </a:clrChange>
            <a:extLst>
              <a:ext uri="{28A0092B-C50C-407E-A947-70E740481C1C}">
                <a14:useLocalDpi xmlns:a14="http://schemas.microsoft.com/office/drawing/2010/main" val="0"/>
              </a:ext>
            </a:extLst>
          </a:blip>
          <a:stretch>
            <a:fillRect/>
          </a:stretch>
        </p:blipFill>
        <p:spPr>
          <a:xfrm>
            <a:off x="5871820" y="1481839"/>
            <a:ext cx="3362325" cy="3362325"/>
          </a:xfrm>
          <a:prstGeom prst="rect">
            <a:avLst/>
          </a:prstGeom>
        </p:spPr>
      </p:pic>
    </p:spTree>
    <p:extLst>
      <p:ext uri="{BB962C8B-B14F-4D97-AF65-F5344CB8AC3E}">
        <p14:creationId xmlns:p14="http://schemas.microsoft.com/office/powerpoint/2010/main" val="5845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10" name="Title 1">
            <a:extLst>
              <a:ext uri="{FF2B5EF4-FFF2-40B4-BE49-F238E27FC236}">
                <a16:creationId xmlns:a16="http://schemas.microsoft.com/office/drawing/2014/main" id="{122D5904-7D4B-A6E0-F062-6491DF1EA093}"/>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26 Weeks Schedule</a:t>
            </a:r>
          </a:p>
        </p:txBody>
      </p:sp>
      <p:grpSp>
        <p:nvGrpSpPr>
          <p:cNvPr id="7" name="Group 6">
            <a:extLst>
              <a:ext uri="{FF2B5EF4-FFF2-40B4-BE49-F238E27FC236}">
                <a16:creationId xmlns:a16="http://schemas.microsoft.com/office/drawing/2014/main" id="{C085BE8C-8EC5-1797-C533-4BDC44B8C05B}"/>
              </a:ext>
            </a:extLst>
          </p:cNvPr>
          <p:cNvGrpSpPr/>
          <p:nvPr/>
        </p:nvGrpSpPr>
        <p:grpSpPr>
          <a:xfrm>
            <a:off x="1306170" y="821574"/>
            <a:ext cx="9657005" cy="5693866"/>
            <a:chOff x="1137921" y="545916"/>
            <a:chExt cx="9657005" cy="5693866"/>
          </a:xfrm>
        </p:grpSpPr>
        <p:sp>
          <p:nvSpPr>
            <p:cNvPr id="4" name="Rectangle 3">
              <a:extLst>
                <a:ext uri="{FF2B5EF4-FFF2-40B4-BE49-F238E27FC236}">
                  <a16:creationId xmlns:a16="http://schemas.microsoft.com/office/drawing/2014/main" id="{6FE210E2-EECA-161C-A1C6-8FA933853E31}"/>
                </a:ext>
              </a:extLst>
            </p:cNvPr>
            <p:cNvSpPr/>
            <p:nvPr/>
          </p:nvSpPr>
          <p:spPr>
            <a:xfrm>
              <a:off x="1137921" y="545916"/>
              <a:ext cx="5230786" cy="5693866"/>
            </a:xfrm>
            <a:prstGeom prst="rect">
              <a:avLst/>
            </a:prstGeom>
            <a:solidFill>
              <a:schemeClr val="bg1">
                <a:lumMod val="95000"/>
              </a:schemeClr>
            </a:solidFill>
            <a:ln>
              <a:noFill/>
            </a:ln>
          </p:spPr>
          <p:txBody>
            <a:bodyPr wrap="square">
              <a:spAutoFit/>
            </a:bodyPr>
            <a:lstStyle/>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Jan  7:  </a:t>
              </a:r>
              <a:r>
                <a:rPr lang="en-US" sz="2800" b="1" dirty="0">
                  <a:latin typeface="Courier New" panose="02070309020205020404" pitchFamily="49" charset="0"/>
                  <a:cs typeface="Courier New" panose="02070309020205020404" pitchFamily="49" charset="0"/>
                </a:rPr>
                <a:t>Introduction</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Jan 14:  </a:t>
              </a:r>
              <a:r>
                <a:rPr lang="en-US" sz="2800" b="1" dirty="0">
                  <a:latin typeface="Courier New" panose="02070309020205020404" pitchFamily="49" charset="0"/>
                  <a:cs typeface="Courier New" panose="02070309020205020404" pitchFamily="49" charset="0"/>
                </a:rPr>
                <a:t>Date Written</a:t>
              </a:r>
              <a:r>
                <a:rPr lang="en-US" sz="2800" b="1" baseline="30000" dirty="0">
                  <a:solidFill>
                    <a:srgbClr val="C00000"/>
                  </a:solidFill>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Jan 21:</a:t>
              </a:r>
              <a:r>
                <a:rPr lang="en-US" sz="2800" b="1" dirty="0">
                  <a:latin typeface="Courier New" panose="02070309020205020404" pitchFamily="49" charset="0"/>
                  <a:cs typeface="Courier New" panose="02070309020205020404" pitchFamily="49" charset="0"/>
                </a:rPr>
                <a:t>  Date Written</a:t>
              </a:r>
              <a:r>
                <a:rPr lang="en-US" sz="2800" b="1" baseline="30000" dirty="0">
                  <a:solidFill>
                    <a:srgbClr val="C00000"/>
                  </a:solidFill>
                  <a:latin typeface="Courier New" panose="02070309020205020404" pitchFamily="49" charset="0"/>
                  <a:cs typeface="Courier New" panose="02070309020205020404" pitchFamily="49" charset="0"/>
                </a:rPr>
                <a:t>2</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Jan 28:  </a:t>
              </a:r>
              <a:r>
                <a:rPr lang="en-US" sz="2800" b="1" dirty="0">
                  <a:latin typeface="Courier New" panose="02070309020205020404" pitchFamily="49" charset="0"/>
                  <a:cs typeface="Courier New" panose="02070309020205020404" pitchFamily="49" charset="0"/>
                </a:rPr>
                <a:t>Tribulation,12</a:t>
              </a:r>
              <a:r>
                <a:rPr lang="en-US" sz="2800" b="1" baseline="30000" dirty="0">
                  <a:solidFill>
                    <a:srgbClr val="C00000"/>
                  </a:solidFill>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Feb  4:  </a:t>
              </a:r>
              <a:r>
                <a:rPr lang="en-US" sz="2800" b="1" dirty="0">
                  <a:latin typeface="Courier New" panose="02070309020205020404" pitchFamily="49" charset="0"/>
                  <a:cs typeface="Courier New" panose="02070309020205020404" pitchFamily="49" charset="0"/>
                </a:rPr>
                <a:t>Ch. 1</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Feb 11:  </a:t>
              </a:r>
              <a:r>
                <a:rPr lang="en-US" sz="2800" b="1" dirty="0">
                  <a:latin typeface="Courier New" panose="02070309020205020404" pitchFamily="49" charset="0"/>
                  <a:cs typeface="Courier New" panose="02070309020205020404" pitchFamily="49" charset="0"/>
                </a:rPr>
                <a:t>Ch. 4, 5</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Feb 18:  </a:t>
              </a:r>
              <a:r>
                <a:rPr lang="en-US" sz="2800" b="1" dirty="0">
                  <a:latin typeface="Courier New" panose="02070309020205020404" pitchFamily="49" charset="0"/>
                  <a:cs typeface="Courier New" panose="02070309020205020404" pitchFamily="49" charset="0"/>
                </a:rPr>
                <a:t>Ch. 6, 7</a:t>
              </a:r>
              <a:r>
                <a:rPr lang="en-US" sz="2800" b="1" baseline="30000" dirty="0">
                  <a:solidFill>
                    <a:srgbClr val="C00000"/>
                  </a:solidFill>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Feb 25:  </a:t>
              </a:r>
              <a:r>
                <a:rPr lang="en-US" sz="2800" b="1" dirty="0">
                  <a:latin typeface="Courier New" panose="02070309020205020404" pitchFamily="49" charset="0"/>
                  <a:cs typeface="Courier New" panose="02070309020205020404" pitchFamily="49" charset="0"/>
                </a:rPr>
                <a:t>Ch. 7</a:t>
              </a:r>
              <a:r>
                <a:rPr lang="en-US" sz="2800" b="1" baseline="30000" dirty="0">
                  <a:solidFill>
                    <a:srgbClr val="C00000"/>
                  </a:solidFill>
                  <a:latin typeface="Courier New" panose="02070309020205020404" pitchFamily="49" charset="0"/>
                  <a:cs typeface="Courier New" panose="02070309020205020404" pitchFamily="49" charset="0"/>
                </a:rPr>
                <a:t>2</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Mar  3:  </a:t>
              </a:r>
              <a:r>
                <a:rPr lang="en-US" sz="2800" b="1" dirty="0">
                  <a:latin typeface="Courier New" panose="02070309020205020404" pitchFamily="49" charset="0"/>
                  <a:cs typeface="Courier New" panose="02070309020205020404" pitchFamily="49" charset="0"/>
                </a:rPr>
                <a:t>Ch. 8</a:t>
              </a:r>
              <a:endParaRPr lang="en-US" sz="2800" b="1" dirty="0">
                <a:solidFill>
                  <a:srgbClr val="C00000"/>
                </a:solidFill>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Mar 10:  </a:t>
              </a:r>
              <a:r>
                <a:rPr lang="en-US" sz="2800" b="1" dirty="0">
                  <a:latin typeface="Courier New" panose="02070309020205020404" pitchFamily="49" charset="0"/>
                  <a:cs typeface="Courier New" panose="02070309020205020404" pitchFamily="49" charset="0"/>
                </a:rPr>
                <a:t>Ch. 9</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Mar 17:  </a:t>
              </a:r>
              <a:r>
                <a:rPr lang="en-US" sz="2800" b="1" dirty="0">
                  <a:latin typeface="Courier New" panose="02070309020205020404" pitchFamily="49" charset="0"/>
                  <a:cs typeface="Courier New" panose="02070309020205020404" pitchFamily="49" charset="0"/>
                </a:rPr>
                <a:t>Ch. 9 “</a:t>
              </a:r>
              <a:r>
                <a:rPr lang="en-US" sz="2800" b="1" dirty="0">
                  <a:solidFill>
                    <a:srgbClr val="0070C0"/>
                  </a:solidFill>
                  <a:latin typeface="Courier New" panose="02070309020205020404" pitchFamily="49" charset="0"/>
                  <a:cs typeface="Courier New" panose="02070309020205020404" pitchFamily="49" charset="0"/>
                </a:rPr>
                <a:t>5 Sins</a:t>
              </a:r>
              <a:r>
                <a:rPr lang="en-US" sz="2800" b="1" dirty="0">
                  <a:latin typeface="Courier New" panose="02070309020205020404" pitchFamily="49" charset="0"/>
                  <a:cs typeface="Courier New" panose="02070309020205020404" pitchFamily="49" charset="0"/>
                </a:rPr>
                <a:t>”</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Mar 24:  </a:t>
              </a:r>
              <a:r>
                <a:rPr lang="en-US" sz="2800" b="1" dirty="0">
                  <a:latin typeface="Courier New" panose="02070309020205020404" pitchFamily="49" charset="0"/>
                  <a:cs typeface="Courier New" panose="02070309020205020404" pitchFamily="49" charset="0"/>
                </a:rPr>
                <a:t>Ch. 10</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Mar 30:  </a:t>
              </a:r>
              <a:r>
                <a:rPr lang="en-US" sz="2800" b="1" dirty="0">
                  <a:latin typeface="Courier New" panose="02070309020205020404" pitchFamily="49" charset="0"/>
                  <a:cs typeface="Courier New" panose="02070309020205020404" pitchFamily="49" charset="0"/>
                </a:rPr>
                <a:t>Ch. 11, 12</a:t>
              </a:r>
              <a:r>
                <a:rPr lang="en-US" sz="2800" b="1" baseline="30000" dirty="0">
                  <a:solidFill>
                    <a:srgbClr val="C00000"/>
                  </a:solidFill>
                  <a:latin typeface="Courier New" panose="02070309020205020404" pitchFamily="49" charset="0"/>
                  <a:cs typeface="Courier New" panose="02070309020205020404" pitchFamily="49" charset="0"/>
                </a:rPr>
                <a:t>2</a:t>
              </a:r>
              <a:endParaRPr lang="en-US" sz="2800" b="1" dirty="0">
                <a:latin typeface="Courier New" panose="02070309020205020404" pitchFamily="49" charset="0"/>
                <a:cs typeface="Courier New" panose="02070309020205020404" pitchFamily="49" charset="0"/>
              </a:endParaRPr>
            </a:p>
          </p:txBody>
        </p:sp>
        <p:sp>
          <p:nvSpPr>
            <p:cNvPr id="5" name="Rectangle 4">
              <a:extLst>
                <a:ext uri="{FF2B5EF4-FFF2-40B4-BE49-F238E27FC236}">
                  <a16:creationId xmlns:a16="http://schemas.microsoft.com/office/drawing/2014/main" id="{8A1A9368-E402-CFD9-F4BB-3C3485CD2BA8}"/>
                </a:ext>
              </a:extLst>
            </p:cNvPr>
            <p:cNvSpPr/>
            <p:nvPr/>
          </p:nvSpPr>
          <p:spPr>
            <a:xfrm>
              <a:off x="6511581" y="545916"/>
              <a:ext cx="4283345" cy="5693866"/>
            </a:xfrm>
            <a:prstGeom prst="rect">
              <a:avLst/>
            </a:prstGeom>
            <a:solidFill>
              <a:schemeClr val="bg1">
                <a:lumMod val="95000"/>
              </a:schemeClr>
            </a:solidFill>
            <a:ln>
              <a:noFill/>
            </a:ln>
          </p:spPr>
          <p:txBody>
            <a:bodyPr wrap="square">
              <a:spAutoFit/>
            </a:bodyPr>
            <a:lstStyle/>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Apr  7:  </a:t>
              </a:r>
              <a:r>
                <a:rPr lang="en-US" sz="2800" b="1" dirty="0">
                  <a:latin typeface="Courier New" panose="02070309020205020404" pitchFamily="49" charset="0"/>
                  <a:cs typeface="Courier New" panose="02070309020205020404" pitchFamily="49" charset="0"/>
                </a:rPr>
                <a:t>Ch. 13</a:t>
              </a:r>
              <a:r>
                <a:rPr lang="en-US" sz="2800" b="1" baseline="30000" dirty="0">
                  <a:solidFill>
                    <a:srgbClr val="C00000"/>
                  </a:solidFill>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Apr 14:  </a:t>
              </a:r>
              <a:r>
                <a:rPr lang="en-US" sz="2800" b="1" dirty="0">
                  <a:latin typeface="Courier New" panose="02070309020205020404" pitchFamily="49" charset="0"/>
                  <a:cs typeface="Courier New" panose="02070309020205020404" pitchFamily="49" charset="0"/>
                </a:rPr>
                <a:t>Ch. 13</a:t>
              </a:r>
              <a:r>
                <a:rPr lang="en-US" sz="2800" b="1" baseline="30000" dirty="0">
                  <a:solidFill>
                    <a:srgbClr val="C00000"/>
                  </a:solidFill>
                  <a:latin typeface="Courier New" panose="02070309020205020404" pitchFamily="49" charset="0"/>
                  <a:cs typeface="Courier New" panose="02070309020205020404" pitchFamily="49" charset="0"/>
                </a:rPr>
                <a:t>2</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Apr 21:  </a:t>
              </a:r>
              <a:r>
                <a:rPr lang="en-US" sz="2800" b="1" dirty="0">
                  <a:latin typeface="Courier New" panose="02070309020205020404" pitchFamily="49" charset="0"/>
                  <a:cs typeface="Courier New" panose="02070309020205020404" pitchFamily="49" charset="0"/>
                </a:rPr>
                <a:t>Ch. 14, 15</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Apr 28:  </a:t>
              </a:r>
              <a:r>
                <a:rPr lang="en-US" sz="2800" b="1" dirty="0">
                  <a:latin typeface="Courier New" panose="02070309020205020404" pitchFamily="49" charset="0"/>
                  <a:cs typeface="Courier New" panose="02070309020205020404" pitchFamily="49" charset="0"/>
                </a:rPr>
                <a:t>Ch. 16</a:t>
              </a:r>
              <a:r>
                <a:rPr lang="en-US" sz="2800" b="1" baseline="30000" dirty="0">
                  <a:solidFill>
                    <a:srgbClr val="C00000"/>
                  </a:solidFill>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May  5:  </a:t>
              </a:r>
              <a:r>
                <a:rPr lang="en-US" sz="2800" b="1" dirty="0">
                  <a:latin typeface="Courier New" panose="02070309020205020404" pitchFamily="49" charset="0"/>
                  <a:cs typeface="Courier New" panose="02070309020205020404" pitchFamily="49" charset="0"/>
                </a:rPr>
                <a:t>Ch. 16</a:t>
              </a:r>
              <a:r>
                <a:rPr lang="en-US" sz="2800" b="1" baseline="30000" dirty="0">
                  <a:solidFill>
                    <a:srgbClr val="C00000"/>
                  </a:solidFill>
                  <a:latin typeface="Courier New" panose="02070309020205020404" pitchFamily="49" charset="0"/>
                  <a:cs typeface="Courier New" panose="02070309020205020404" pitchFamily="49" charset="0"/>
                </a:rPr>
                <a:t>2</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May 12:  </a:t>
              </a:r>
              <a:r>
                <a:rPr lang="en-US" sz="2800" b="1" dirty="0">
                  <a:latin typeface="Courier New" panose="02070309020205020404" pitchFamily="49" charset="0"/>
                  <a:cs typeface="Courier New" panose="02070309020205020404" pitchFamily="49" charset="0"/>
                </a:rPr>
                <a:t>Ch. 17</a:t>
              </a:r>
              <a:r>
                <a:rPr lang="en-US" sz="2800" b="1" baseline="30000" dirty="0">
                  <a:solidFill>
                    <a:srgbClr val="C00000"/>
                  </a:solidFill>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May 19:  </a:t>
              </a:r>
              <a:r>
                <a:rPr lang="en-US" sz="2800" b="1" dirty="0">
                  <a:latin typeface="Courier New" panose="02070309020205020404" pitchFamily="49" charset="0"/>
                  <a:cs typeface="Courier New" panose="02070309020205020404" pitchFamily="49" charset="0"/>
                </a:rPr>
                <a:t>Ch. 17</a:t>
              </a:r>
              <a:r>
                <a:rPr lang="en-US" sz="2800" b="1" baseline="30000" dirty="0">
                  <a:solidFill>
                    <a:srgbClr val="C00000"/>
                  </a:solidFill>
                  <a:latin typeface="Courier New" panose="02070309020205020404" pitchFamily="49" charset="0"/>
                  <a:cs typeface="Courier New" panose="02070309020205020404" pitchFamily="49" charset="0"/>
                </a:rPr>
                <a:t>2</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May 26:  </a:t>
              </a:r>
              <a:r>
                <a:rPr lang="en-US" sz="2800" b="1" dirty="0">
                  <a:latin typeface="Courier New" panose="02070309020205020404" pitchFamily="49" charset="0"/>
                  <a:cs typeface="Courier New" panose="02070309020205020404" pitchFamily="49" charset="0"/>
                </a:rPr>
                <a:t>Ch. 17</a:t>
              </a:r>
              <a:r>
                <a:rPr lang="en-US" sz="2800" b="1" baseline="30000" dirty="0">
                  <a:solidFill>
                    <a:srgbClr val="C00000"/>
                  </a:solidFill>
                  <a:latin typeface="Courier New" panose="02070309020205020404" pitchFamily="49" charset="0"/>
                  <a:cs typeface="Courier New" panose="02070309020205020404" pitchFamily="49" charset="0"/>
                </a:rPr>
                <a:t>3</a:t>
              </a:r>
              <a:endParaRPr lang="en-US" sz="2800" b="1" dirty="0">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Jun  2:  </a:t>
              </a:r>
              <a:r>
                <a:rPr lang="en-US" sz="2800" b="1" dirty="0">
                  <a:latin typeface="Courier New" panose="02070309020205020404" pitchFamily="49" charset="0"/>
                  <a:cs typeface="Courier New" panose="02070309020205020404" pitchFamily="49" charset="0"/>
                </a:rPr>
                <a:t>Ch. 18</a:t>
              </a:r>
              <a:r>
                <a:rPr lang="en-US" sz="2800" b="1" baseline="30000" dirty="0">
                  <a:solidFill>
                    <a:srgbClr val="C00000"/>
                  </a:solidFill>
                  <a:latin typeface="Courier New" panose="02070309020205020404" pitchFamily="49" charset="0"/>
                  <a:cs typeface="Courier New" panose="02070309020205020404" pitchFamily="49" charset="0"/>
                </a:rPr>
                <a:t> </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Jun  9:  </a:t>
              </a:r>
              <a:r>
                <a:rPr lang="en-US" sz="2800" b="1" dirty="0">
                  <a:latin typeface="Courier New" panose="02070309020205020404" pitchFamily="49" charset="0"/>
                  <a:cs typeface="Courier New" panose="02070309020205020404" pitchFamily="49" charset="0"/>
                </a:rPr>
                <a:t>Ch. 18</a:t>
              </a: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Jun 16:  </a:t>
              </a:r>
              <a:r>
                <a:rPr lang="en-US" sz="2800" b="1" dirty="0">
                  <a:latin typeface="Courier New" panose="02070309020205020404" pitchFamily="49" charset="0"/>
                  <a:cs typeface="Courier New" panose="02070309020205020404" pitchFamily="49" charset="0"/>
                </a:rPr>
                <a:t>Ch. 19</a:t>
              </a:r>
              <a:endParaRPr lang="en-US" sz="2800" b="1" dirty="0">
                <a:solidFill>
                  <a:srgbClr val="0070C0"/>
                </a:solidFill>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Jun 23:</a:t>
              </a:r>
              <a:r>
                <a:rPr lang="en-US" sz="2800" b="1" dirty="0">
                  <a:latin typeface="Courier New" panose="02070309020205020404" pitchFamily="49" charset="0"/>
                  <a:cs typeface="Courier New" panose="02070309020205020404" pitchFamily="49" charset="0"/>
                </a:rPr>
                <a:t>  Ch. 20</a:t>
              </a:r>
              <a:endParaRPr lang="en-US" sz="2800" b="1" dirty="0">
                <a:solidFill>
                  <a:srgbClr val="0070C0"/>
                </a:solidFill>
                <a:latin typeface="Courier New" panose="02070309020205020404" pitchFamily="49" charset="0"/>
                <a:cs typeface="Courier New" panose="02070309020205020404" pitchFamily="49" charset="0"/>
              </a:endParaRPr>
            </a:p>
            <a:p>
              <a:pPr>
                <a:buClr>
                  <a:srgbClr val="C00000"/>
                </a:buClr>
              </a:pPr>
              <a:r>
                <a:rPr lang="en-US" sz="2800" b="1" dirty="0">
                  <a:solidFill>
                    <a:srgbClr val="C00000"/>
                  </a:solidFill>
                  <a:latin typeface="Courier New" panose="02070309020205020404" pitchFamily="49" charset="0"/>
                  <a:cs typeface="Courier New" panose="02070309020205020404" pitchFamily="49" charset="0"/>
                </a:rPr>
                <a:t>Jun 30:  </a:t>
              </a:r>
              <a:r>
                <a:rPr lang="en-US" sz="2800" b="1" dirty="0">
                  <a:latin typeface="Courier New" panose="02070309020205020404" pitchFamily="49" charset="0"/>
                  <a:cs typeface="Courier New" panose="02070309020205020404" pitchFamily="49" charset="0"/>
                </a:rPr>
                <a:t>Ch. 21</a:t>
              </a:r>
            </a:p>
          </p:txBody>
        </p:sp>
      </p:grpSp>
    </p:spTree>
    <p:extLst>
      <p:ext uri="{BB962C8B-B14F-4D97-AF65-F5344CB8AC3E}">
        <p14:creationId xmlns:p14="http://schemas.microsoft.com/office/powerpoint/2010/main" val="25825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CC6B89-7AAB-3DE7-8A9A-B46FF15859D9}"/>
              </a:ext>
            </a:extLst>
          </p:cNvPr>
          <p:cNvSpPr/>
          <p:nvPr/>
        </p:nvSpPr>
        <p:spPr>
          <a:xfrm>
            <a:off x="0" y="0"/>
            <a:ext cx="1219200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28599E-24C6-B0E2-BEA6-24F9DDAEB478}"/>
              </a:ext>
            </a:extLst>
          </p:cNvPr>
          <p:cNvSpPr txBox="1">
            <a:spLocks noChangeArrowheads="1"/>
          </p:cNvSpPr>
          <p:nvPr/>
        </p:nvSpPr>
        <p:spPr bwMode="auto">
          <a:xfrm>
            <a:off x="142127" y="34632"/>
            <a:ext cx="11938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8000" b="1" dirty="0">
                <a:solidFill>
                  <a:srgbClr val="FFFF00"/>
                </a:solidFill>
              </a:rPr>
              <a:t>Hymns</a:t>
            </a:r>
          </a:p>
          <a:p>
            <a:pPr algn="ctr"/>
            <a:r>
              <a:rPr lang="en-US" altLang="en-US" sz="8000" b="1" dirty="0">
                <a:solidFill>
                  <a:srgbClr val="FFFF00"/>
                </a:solidFill>
              </a:rPr>
              <a:t>Vs.</a:t>
            </a:r>
          </a:p>
          <a:p>
            <a:pPr algn="ctr"/>
            <a:r>
              <a:rPr lang="en-US" altLang="en-US" sz="8000" b="1" dirty="0">
                <a:solidFill>
                  <a:srgbClr val="FFFF00"/>
                </a:solidFill>
              </a:rPr>
              <a:t>Revelation</a:t>
            </a:r>
          </a:p>
        </p:txBody>
      </p:sp>
      <p:pic>
        <p:nvPicPr>
          <p:cNvPr id="5" name="Picture 4">
            <a:extLst>
              <a:ext uri="{FF2B5EF4-FFF2-40B4-BE49-F238E27FC236}">
                <a16:creationId xmlns:a16="http://schemas.microsoft.com/office/drawing/2014/main" id="{5C56F145-B40B-0B9C-6629-13A4996EF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862" y="3951321"/>
            <a:ext cx="2237170" cy="1878873"/>
          </a:xfrm>
          <a:prstGeom prst="rect">
            <a:avLst/>
          </a:prstGeom>
          <a:ln>
            <a:noFill/>
          </a:ln>
        </p:spPr>
      </p:pic>
      <p:pic>
        <p:nvPicPr>
          <p:cNvPr id="6" name="Picture 5">
            <a:extLst>
              <a:ext uri="{FF2B5EF4-FFF2-40B4-BE49-F238E27FC236}">
                <a16:creationId xmlns:a16="http://schemas.microsoft.com/office/drawing/2014/main" id="{388E1F51-FB8F-AE88-6BDE-F7E9E1CE0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5789" y="3951321"/>
            <a:ext cx="1871132" cy="1885750"/>
          </a:xfrm>
          <a:prstGeom prst="rect">
            <a:avLst/>
          </a:prstGeom>
          <a:ln>
            <a:noFill/>
          </a:ln>
        </p:spPr>
      </p:pic>
      <p:sp>
        <p:nvSpPr>
          <p:cNvPr id="7" name="TextBox 6">
            <a:extLst>
              <a:ext uri="{FF2B5EF4-FFF2-40B4-BE49-F238E27FC236}">
                <a16:creationId xmlns:a16="http://schemas.microsoft.com/office/drawing/2014/main" id="{83695F0A-E99F-E72F-D794-0F424E5F3980}"/>
              </a:ext>
            </a:extLst>
          </p:cNvPr>
          <p:cNvSpPr txBox="1">
            <a:spLocks noChangeArrowheads="1"/>
          </p:cNvSpPr>
          <p:nvPr/>
        </p:nvSpPr>
        <p:spPr bwMode="auto">
          <a:xfrm>
            <a:off x="142127" y="5721209"/>
            <a:ext cx="11938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6600" b="1" dirty="0">
                <a:solidFill>
                  <a:srgbClr val="92D050"/>
                </a:solidFill>
              </a:rPr>
              <a:t>Some Right        </a:t>
            </a:r>
            <a:r>
              <a:rPr lang="en-US" altLang="en-US" sz="6600" b="1" dirty="0">
                <a:solidFill>
                  <a:srgbClr val="FD7C67"/>
                </a:solidFill>
              </a:rPr>
              <a:t>Some Wrong</a:t>
            </a:r>
            <a:endParaRPr lang="en-US" altLang="en-US" sz="9600" b="1" dirty="0">
              <a:solidFill>
                <a:srgbClr val="FD7C67"/>
              </a:solidFill>
            </a:endParaRPr>
          </a:p>
        </p:txBody>
      </p:sp>
    </p:spTree>
    <p:extLst>
      <p:ext uri="{BB962C8B-B14F-4D97-AF65-F5344CB8AC3E}">
        <p14:creationId xmlns:p14="http://schemas.microsoft.com/office/powerpoint/2010/main" val="139729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C835D81-1F00-DD4F-97BE-03179D688045}"/>
              </a:ext>
            </a:extLst>
          </p:cNvPr>
          <p:cNvSpPr/>
          <p:nvPr/>
        </p:nvSpPr>
        <p:spPr>
          <a:xfrm>
            <a:off x="0" y="0"/>
            <a:ext cx="12198946" cy="6858000"/>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Hibiscus syriacus, Rose of Sharon, Shrub Althea, Flowering Shrub, Pink flowers, Blue flowers, White flowers">
            <a:extLst>
              <a:ext uri="{FF2B5EF4-FFF2-40B4-BE49-F238E27FC236}">
                <a16:creationId xmlns:a16="http://schemas.microsoft.com/office/drawing/2014/main" id="{FEB3BA55-E830-9358-2BFF-527B1026E3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9" y="1609"/>
            <a:ext cx="12205891" cy="6856391"/>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33AB95AB-FC8B-05E5-0978-096ED0CB7A70}"/>
              </a:ext>
            </a:extLst>
          </p:cNvPr>
          <p:cNvGrpSpPr/>
          <p:nvPr/>
        </p:nvGrpSpPr>
        <p:grpSpPr>
          <a:xfrm>
            <a:off x="-9843" y="-2015"/>
            <a:ext cx="12204192" cy="554512"/>
            <a:chOff x="-8349" y="950081"/>
            <a:chExt cx="9147932" cy="554512"/>
          </a:xfrm>
        </p:grpSpPr>
        <p:sp>
          <p:nvSpPr>
            <p:cNvPr id="26" name="Oval 25">
              <a:extLst>
                <a:ext uri="{FF2B5EF4-FFF2-40B4-BE49-F238E27FC236}">
                  <a16:creationId xmlns:a16="http://schemas.microsoft.com/office/drawing/2014/main" id="{C31207B0-814A-DE97-E38D-57D5F4574F1D}"/>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F520A16A-E15D-197F-33F0-5EF44CB12CC6}"/>
                </a:ext>
              </a:extLst>
            </p:cNvPr>
            <p:cNvGrpSpPr/>
            <p:nvPr/>
          </p:nvGrpSpPr>
          <p:grpSpPr>
            <a:xfrm>
              <a:off x="-8349" y="950081"/>
              <a:ext cx="9147932" cy="466344"/>
              <a:chOff x="-8349" y="950081"/>
              <a:chExt cx="9147932" cy="466344"/>
            </a:xfrm>
          </p:grpSpPr>
          <p:pic>
            <p:nvPicPr>
              <p:cNvPr id="28" name="Picture 27">
                <a:extLst>
                  <a:ext uri="{FF2B5EF4-FFF2-40B4-BE49-F238E27FC236}">
                    <a16:creationId xmlns:a16="http://schemas.microsoft.com/office/drawing/2014/main" id="{D95A5AF1-CD31-1720-D11C-7A4D219FB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29" name="Picture 28">
                <a:extLst>
                  <a:ext uri="{FF2B5EF4-FFF2-40B4-BE49-F238E27FC236}">
                    <a16:creationId xmlns:a16="http://schemas.microsoft.com/office/drawing/2014/main" id="{0CD0EF77-FE38-7B42-66CB-F478E69524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1" name="Title 1">
            <a:extLst>
              <a:ext uri="{FF2B5EF4-FFF2-40B4-BE49-F238E27FC236}">
                <a16:creationId xmlns:a16="http://schemas.microsoft.com/office/drawing/2014/main" id="{7A546E3F-4024-5F84-DB61-E4CE8DEFD253}"/>
              </a:ext>
            </a:extLst>
          </p:cNvPr>
          <p:cNvSpPr txBox="1">
            <a:spLocks/>
          </p:cNvSpPr>
          <p:nvPr/>
        </p:nvSpPr>
        <p:spPr>
          <a:xfrm>
            <a:off x="0" y="0"/>
            <a:ext cx="12192000"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Poetic License:  “Rose of Sharon”</a:t>
            </a:r>
          </a:p>
        </p:txBody>
      </p:sp>
    </p:spTree>
    <p:extLst>
      <p:ext uri="{BB962C8B-B14F-4D97-AF65-F5344CB8AC3E}">
        <p14:creationId xmlns:p14="http://schemas.microsoft.com/office/powerpoint/2010/main" val="257478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C835D81-1F00-DD4F-97BE-03179D688045}"/>
              </a:ext>
            </a:extLst>
          </p:cNvPr>
          <p:cNvSpPr/>
          <p:nvPr/>
        </p:nvSpPr>
        <p:spPr>
          <a:xfrm>
            <a:off x="0" y="0"/>
            <a:ext cx="12198946" cy="6858000"/>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E8957135-5A5B-32F7-FD4D-08B608B562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265"/>
            <a:ext cx="12192000" cy="6624735"/>
          </a:xfrm>
          <a:prstGeom prst="rect">
            <a:avLst/>
          </a:prstGeom>
        </p:spPr>
      </p:pic>
      <p:grpSp>
        <p:nvGrpSpPr>
          <p:cNvPr id="3" name="Group 2">
            <a:extLst>
              <a:ext uri="{FF2B5EF4-FFF2-40B4-BE49-F238E27FC236}">
                <a16:creationId xmlns:a16="http://schemas.microsoft.com/office/drawing/2014/main" id="{F4A678FF-1FBC-63E0-347B-AAC6D5CEA3F7}"/>
              </a:ext>
            </a:extLst>
          </p:cNvPr>
          <p:cNvGrpSpPr/>
          <p:nvPr/>
        </p:nvGrpSpPr>
        <p:grpSpPr>
          <a:xfrm>
            <a:off x="-9843" y="-2015"/>
            <a:ext cx="12204192" cy="554512"/>
            <a:chOff x="-8349" y="950081"/>
            <a:chExt cx="9147932" cy="554512"/>
          </a:xfrm>
        </p:grpSpPr>
        <p:sp>
          <p:nvSpPr>
            <p:cNvPr id="4" name="Oval 3">
              <a:extLst>
                <a:ext uri="{FF2B5EF4-FFF2-40B4-BE49-F238E27FC236}">
                  <a16:creationId xmlns:a16="http://schemas.microsoft.com/office/drawing/2014/main" id="{A878C1D3-DD17-3830-30D3-AE4D18D830F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a:extLst>
                <a:ext uri="{FF2B5EF4-FFF2-40B4-BE49-F238E27FC236}">
                  <a16:creationId xmlns:a16="http://schemas.microsoft.com/office/drawing/2014/main" id="{679D042E-2BCD-64DA-A152-6477D0FF4728}"/>
                </a:ext>
              </a:extLst>
            </p:cNvPr>
            <p:cNvGrpSpPr/>
            <p:nvPr/>
          </p:nvGrpSpPr>
          <p:grpSpPr>
            <a:xfrm>
              <a:off x="-8349" y="950081"/>
              <a:ext cx="9147932" cy="466344"/>
              <a:chOff x="-8349" y="950081"/>
              <a:chExt cx="9147932" cy="466344"/>
            </a:xfrm>
          </p:grpSpPr>
          <p:pic>
            <p:nvPicPr>
              <p:cNvPr id="6" name="Picture 5">
                <a:extLst>
                  <a:ext uri="{FF2B5EF4-FFF2-40B4-BE49-F238E27FC236}">
                    <a16:creationId xmlns:a16="http://schemas.microsoft.com/office/drawing/2014/main" id="{7EC8725D-89CF-51A4-ADF8-80025E194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7" name="Picture 6">
                <a:extLst>
                  <a:ext uri="{FF2B5EF4-FFF2-40B4-BE49-F238E27FC236}">
                    <a16:creationId xmlns:a16="http://schemas.microsoft.com/office/drawing/2014/main" id="{8ABD7AA2-2A22-8387-C274-A283AC51F6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8" name="Title 1">
            <a:extLst>
              <a:ext uri="{FF2B5EF4-FFF2-40B4-BE49-F238E27FC236}">
                <a16:creationId xmlns:a16="http://schemas.microsoft.com/office/drawing/2014/main" id="{C8AA0DD5-0BC2-DC42-B2D6-CFE9FCF3984A}"/>
              </a:ext>
            </a:extLst>
          </p:cNvPr>
          <p:cNvSpPr txBox="1">
            <a:spLocks/>
          </p:cNvSpPr>
          <p:nvPr/>
        </p:nvSpPr>
        <p:spPr>
          <a:xfrm>
            <a:off x="0" y="0"/>
            <a:ext cx="12192000"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Poetic License:  “Lily of the Valley”</a:t>
            </a:r>
          </a:p>
        </p:txBody>
      </p:sp>
    </p:spTree>
    <p:extLst>
      <p:ext uri="{BB962C8B-B14F-4D97-AF65-F5344CB8AC3E}">
        <p14:creationId xmlns:p14="http://schemas.microsoft.com/office/powerpoint/2010/main" val="30806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False Doctrines (“Oral Traditions”)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2F46093-DB91-3319-A8BC-E4D1F3E498AD}"/>
              </a:ext>
            </a:extLst>
          </p:cNvPr>
          <p:cNvSpPr txBox="1"/>
          <p:nvPr/>
        </p:nvSpPr>
        <p:spPr>
          <a:xfrm>
            <a:off x="1345848" y="651797"/>
            <a:ext cx="9418071" cy="6032421"/>
          </a:xfrm>
          <a:prstGeom prst="rect">
            <a:avLst/>
          </a:prstGeom>
          <a:noFill/>
        </p:spPr>
        <p:txBody>
          <a:bodyPr wrap="square" rtlCol="0">
            <a:spAutoFit/>
          </a:bodyPr>
          <a:lstStyle/>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Revelation</a:t>
            </a:r>
            <a:r>
              <a:rPr lang="en-US" sz="2800" b="1" dirty="0">
                <a:latin typeface="Arial" panose="020B0604020202020204" pitchFamily="34" charset="0"/>
                <a:cs typeface="Arial" panose="020B0604020202020204" pitchFamily="34" charset="0"/>
              </a:rPr>
              <a:t>:  End times</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4 Horsemen</a:t>
            </a:r>
            <a:r>
              <a:rPr lang="en-US" sz="2800" b="1" dirty="0">
                <a:latin typeface="Arial" panose="020B0604020202020204" pitchFamily="34" charset="0"/>
                <a:cs typeface="Arial" panose="020B0604020202020204" pitchFamily="34" charset="0"/>
              </a:rPr>
              <a:t>:  Carry your soul to destination</a:t>
            </a:r>
          </a:p>
          <a:p>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Armageddon</a:t>
            </a:r>
            <a:r>
              <a:rPr lang="en-US" sz="2800" b="1" dirty="0">
                <a:latin typeface="Arial" panose="020B0604020202020204" pitchFamily="34" charset="0"/>
                <a:cs typeface="Arial" panose="020B0604020202020204" pitchFamily="34" charset="0"/>
              </a:rPr>
              <a:t>:  Destruction of earth</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Date written</a:t>
            </a:r>
          </a:p>
          <a:p>
            <a:pPr marL="800100" lvl="1" indent="-342900">
              <a:buFont typeface="Wingdings" panose="05000000000000000000" pitchFamily="2" charset="2"/>
              <a:buChar char="Ø"/>
            </a:pPr>
            <a:r>
              <a:rPr lang="en-US" sz="2200" b="1" dirty="0">
                <a:latin typeface="Arial" panose="020B0604020202020204" pitchFamily="34" charset="0"/>
                <a:cs typeface="Arial" panose="020B0604020202020204" pitchFamily="34" charset="0"/>
              </a:rPr>
              <a:t>54, 58, 60, 65, 66, 68, 70, 74, 79, 80, 85, 95, 96, 98, 100, 110, 400+</a:t>
            </a:r>
          </a:p>
          <a:p>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666</a:t>
            </a:r>
            <a:r>
              <a:rPr lang="en-US" sz="2800" b="1" dirty="0">
                <a:latin typeface="Arial" panose="020B0604020202020204" pitchFamily="34" charset="0"/>
                <a:cs typeface="Arial" panose="020B0604020202020204" pitchFamily="34" charset="0"/>
              </a:rPr>
              <a:t>” - “Mark of the Beast”</a:t>
            </a:r>
          </a:p>
          <a:p>
            <a:pPr marL="91440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Satan’s number</a:t>
            </a:r>
          </a:p>
          <a:p>
            <a:pPr marL="91440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Identifies the Anti-Christ</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Crystal Sea</a:t>
            </a:r>
            <a:r>
              <a:rPr lang="en-US" sz="2800" b="1" dirty="0">
                <a:latin typeface="Arial" panose="020B0604020202020204" pitchFamily="34" charset="0"/>
                <a:cs typeface="Arial" panose="020B0604020202020204" pitchFamily="34" charset="0"/>
              </a:rPr>
              <a:t>”:  Sea in Heaven</a:t>
            </a:r>
          </a:p>
        </p:txBody>
      </p:sp>
    </p:spTree>
    <p:extLst>
      <p:ext uri="{BB962C8B-B14F-4D97-AF65-F5344CB8AC3E}">
        <p14:creationId xmlns:p14="http://schemas.microsoft.com/office/powerpoint/2010/main" val="317255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Oral Traditions:  churches of Christ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5C1FACD-2369-13FD-AD33-372F1CB86791}"/>
              </a:ext>
            </a:extLst>
          </p:cNvPr>
          <p:cNvSpPr txBox="1"/>
          <p:nvPr/>
        </p:nvSpPr>
        <p:spPr>
          <a:xfrm>
            <a:off x="2139598" y="643721"/>
            <a:ext cx="7830571" cy="3108543"/>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Oral Traditions</a:t>
            </a:r>
          </a:p>
          <a:p>
            <a:pPr marL="457200" indent="-457200" algn="ctr">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Ø"/>
            </a:pPr>
            <a:r>
              <a:rPr lang="en-US" sz="2800" b="1" dirty="0">
                <a:latin typeface="Arial" panose="020B0604020202020204" pitchFamily="34" charset="0"/>
                <a:cs typeface="Arial" panose="020B0604020202020204" pitchFamily="34" charset="0"/>
              </a:rPr>
              <a:t>Revelation is too difficult to understand</a:t>
            </a:r>
          </a:p>
          <a:p>
            <a:pPr marL="514350" indent="-51435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Ø"/>
            </a:pPr>
            <a:r>
              <a:rPr lang="en-US" sz="2800" b="1" dirty="0">
                <a:latin typeface="Arial" panose="020B0604020202020204" pitchFamily="34" charset="0"/>
                <a:cs typeface="Arial" panose="020B0604020202020204" pitchFamily="34" charset="0"/>
              </a:rPr>
              <a:t>Revelation isn’t applicable to us</a:t>
            </a:r>
          </a:p>
          <a:p>
            <a:pPr marL="514350" indent="-51435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514350" indent="-514350">
              <a:buFont typeface="Wingdings" panose="05000000000000000000" pitchFamily="2" charset="2"/>
              <a:buChar char="Ø"/>
            </a:pPr>
            <a:r>
              <a:rPr lang="en-US" sz="2800" b="1" dirty="0">
                <a:latin typeface="Arial" panose="020B0604020202020204" pitchFamily="34" charset="0"/>
                <a:cs typeface="Arial" panose="020B0604020202020204" pitchFamily="34" charset="0"/>
              </a:rPr>
              <a:t>Requires specialized training &amp; education</a:t>
            </a:r>
          </a:p>
        </p:txBody>
      </p:sp>
      <p:sp>
        <p:nvSpPr>
          <p:cNvPr id="5" name="TextBox 4">
            <a:extLst>
              <a:ext uri="{FF2B5EF4-FFF2-40B4-BE49-F238E27FC236}">
                <a16:creationId xmlns:a16="http://schemas.microsoft.com/office/drawing/2014/main" id="{7A4CF9F3-C9C0-80E4-1EA8-1049ED45C36D}"/>
              </a:ext>
            </a:extLst>
          </p:cNvPr>
          <p:cNvSpPr txBox="1"/>
          <p:nvPr/>
        </p:nvSpPr>
        <p:spPr>
          <a:xfrm>
            <a:off x="1482883" y="4494738"/>
            <a:ext cx="9144000" cy="2246769"/>
          </a:xfrm>
          <a:prstGeom prst="rect">
            <a:avLst/>
          </a:prstGeom>
          <a:solidFill>
            <a:schemeClr val="bg1">
              <a:lumMod val="95000"/>
            </a:schemeClr>
          </a:solidFill>
          <a:ln>
            <a:solidFill>
              <a:schemeClr val="tx1"/>
            </a:solidFill>
          </a:ln>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rPr>
              <a:t>“No!  No different!</a:t>
            </a:r>
          </a:p>
          <a:p>
            <a:pPr algn="ctr"/>
            <a:r>
              <a:rPr lang="en-US" sz="2800" b="1" dirty="0">
                <a:solidFill>
                  <a:srgbClr val="C00000"/>
                </a:solidFill>
                <a:latin typeface="Arial" panose="020B0604020202020204" pitchFamily="34" charset="0"/>
                <a:cs typeface="Arial" panose="020B0604020202020204" pitchFamily="34" charset="0"/>
              </a:rPr>
              <a:t>Only different in your mind.</a:t>
            </a:r>
          </a:p>
          <a:p>
            <a:pPr algn="ctr"/>
            <a:r>
              <a:rPr lang="en-US" sz="2800" b="1" dirty="0">
                <a:solidFill>
                  <a:srgbClr val="C00000"/>
                </a:solidFill>
                <a:latin typeface="Arial" panose="020B0604020202020204" pitchFamily="34" charset="0"/>
                <a:cs typeface="Arial" panose="020B0604020202020204" pitchFamily="34" charset="0"/>
              </a:rPr>
              <a:t>You must unlearn what you have learned.”</a:t>
            </a:r>
          </a:p>
          <a:p>
            <a:pPr algn="ctr"/>
            <a:endParaRPr lang="en-US" sz="2800" b="1" dirty="0">
              <a:solidFill>
                <a:srgbClr val="C00000"/>
              </a:solidFill>
              <a:latin typeface="Arial" panose="020B0604020202020204" pitchFamily="34" charset="0"/>
              <a:cs typeface="Arial" panose="020B0604020202020204" pitchFamily="34" charset="0"/>
            </a:endParaRPr>
          </a:p>
          <a:p>
            <a:pPr algn="ctr"/>
            <a:r>
              <a:rPr lang="en-US" sz="2800" b="1" dirty="0">
                <a:solidFill>
                  <a:srgbClr val="0070C0"/>
                </a:solidFill>
                <a:latin typeface="Arial" panose="020B0604020202020204" pitchFamily="34" charset="0"/>
                <a:cs typeface="Arial" panose="020B0604020202020204" pitchFamily="34" charset="0"/>
              </a:rPr>
              <a:t>- Yoda</a:t>
            </a:r>
          </a:p>
        </p:txBody>
      </p:sp>
    </p:spTree>
    <p:extLst>
      <p:ext uri="{BB962C8B-B14F-4D97-AF65-F5344CB8AC3E}">
        <p14:creationId xmlns:p14="http://schemas.microsoft.com/office/powerpoint/2010/main" val="30509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Sources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67784A-4AAC-BEEF-8A98-9C6C093ED4FC}"/>
              </a:ext>
            </a:extLst>
          </p:cNvPr>
          <p:cNvSpPr/>
          <p:nvPr/>
        </p:nvSpPr>
        <p:spPr>
          <a:xfrm>
            <a:off x="3283736" y="4468917"/>
            <a:ext cx="5542294" cy="186975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C9C2E3-6C86-6F4D-B29B-0B99FDF31CA1}"/>
              </a:ext>
            </a:extLst>
          </p:cNvPr>
          <p:cNvSpPr/>
          <p:nvPr/>
        </p:nvSpPr>
        <p:spPr>
          <a:xfrm>
            <a:off x="3283736" y="1444297"/>
            <a:ext cx="5542294" cy="155553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B78D43-AC9A-863D-D72E-3F51C80362B4}"/>
              </a:ext>
            </a:extLst>
          </p:cNvPr>
          <p:cNvSpPr txBox="1"/>
          <p:nvPr/>
        </p:nvSpPr>
        <p:spPr>
          <a:xfrm>
            <a:off x="3283736" y="647161"/>
            <a:ext cx="5542294" cy="5693866"/>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Sources Of Permitted</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 Revelation &amp; Bible</a:t>
            </a:r>
          </a:p>
          <a:p>
            <a:pPr marL="514350" indent="-514350">
              <a:buFont typeface="+mj-lt"/>
              <a:buAutoNum type="arabicPeriod"/>
            </a:pPr>
            <a:r>
              <a:rPr lang="en-US" sz="2800" b="1" dirty="0">
                <a:latin typeface="Arial" panose="020B0604020202020204" pitchFamily="34" charset="0"/>
                <a:cs typeface="Arial" panose="020B0604020202020204" pitchFamily="34" charset="0"/>
              </a:rPr>
              <a:t> History (1</a:t>
            </a:r>
            <a:r>
              <a:rPr lang="en-US" sz="2800" b="1" u="sng"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&amp; 2</a:t>
            </a:r>
            <a:r>
              <a:rPr lang="en-US" sz="2800" b="1" u="sng" baseline="30000" dirty="0">
                <a:latin typeface="Arial" panose="020B0604020202020204" pitchFamily="34" charset="0"/>
                <a:cs typeface="Arial" panose="020B0604020202020204" pitchFamily="34" charset="0"/>
              </a:rPr>
              <a:t>nd</a:t>
            </a:r>
            <a:r>
              <a:rPr lang="en-US" sz="2800" b="1" dirty="0">
                <a:latin typeface="Arial" panose="020B0604020202020204" pitchFamily="34" charset="0"/>
                <a:cs typeface="Arial" panose="020B0604020202020204" pitchFamily="34" charset="0"/>
              </a:rPr>
              <a:t> century)</a:t>
            </a:r>
          </a:p>
          <a:p>
            <a:pPr marL="514350" indent="-514350">
              <a:buFont typeface="+mj-lt"/>
              <a:buAutoNum type="arabicPeriod"/>
            </a:pPr>
            <a:r>
              <a:rPr lang="en-US" sz="2800" b="1" dirty="0">
                <a:latin typeface="Arial" panose="020B0604020202020204" pitchFamily="34" charset="0"/>
                <a:cs typeface="Arial" panose="020B0604020202020204" pitchFamily="34" charset="0"/>
              </a:rPr>
              <a:t> Archaeology (limited)</a:t>
            </a:r>
          </a:p>
          <a:p>
            <a:pPr marL="514350" indent="-514350">
              <a:buFont typeface="+mj-lt"/>
              <a:buAutoNum type="arabicPeriod"/>
            </a:pPr>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ctr"/>
            <a:r>
              <a:rPr lang="en-US" sz="2800" b="1" u="sng" dirty="0">
                <a:latin typeface="Arial" panose="020B0604020202020204" pitchFamily="34" charset="0"/>
                <a:cs typeface="Arial" panose="020B0604020202020204" pitchFamily="34" charset="0"/>
              </a:rPr>
              <a:t>Sources Not Permitted</a:t>
            </a:r>
          </a:p>
          <a:p>
            <a:endParaRPr lang="en-US" sz="2800" b="1"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a:latin typeface="Arial" panose="020B0604020202020204" pitchFamily="34" charset="0"/>
                <a:cs typeface="Arial" panose="020B0604020202020204" pitchFamily="34" charset="0"/>
              </a:rPr>
              <a:t>“Oral Traditions”</a:t>
            </a:r>
          </a:p>
          <a:p>
            <a:pPr marL="514350" indent="-514350">
              <a:buFont typeface="+mj-lt"/>
              <a:buAutoNum type="arabicPeriod"/>
            </a:pPr>
            <a:r>
              <a:rPr lang="en-US" sz="2800" b="1" dirty="0">
                <a:latin typeface="Arial" panose="020B0604020202020204" pitchFamily="34" charset="0"/>
                <a:cs typeface="Arial" panose="020B0604020202020204" pitchFamily="34" charset="0"/>
              </a:rPr>
              <a:t>“Scholarly” Community</a:t>
            </a:r>
          </a:p>
          <a:p>
            <a:pPr marL="514350" indent="-514350">
              <a:buFont typeface="+mj-lt"/>
              <a:buAutoNum type="arabicPeriod"/>
            </a:pPr>
            <a:r>
              <a:rPr lang="en-US" sz="2800" b="1" dirty="0">
                <a:latin typeface="Arial" panose="020B0604020202020204" pitchFamily="34" charset="0"/>
                <a:cs typeface="Arial" panose="020B0604020202020204" pitchFamily="34" charset="0"/>
              </a:rPr>
              <a:t>Text books (commentaries)</a:t>
            </a:r>
          </a:p>
          <a:p>
            <a:pPr marL="514350" indent="-514350">
              <a:buFont typeface="+mj-lt"/>
              <a:buAutoNum type="arabicPeriod"/>
            </a:pPr>
            <a:r>
              <a:rPr lang="en-US" sz="2800" b="1" dirty="0">
                <a:latin typeface="Arial" panose="020B0604020202020204" pitchFamily="34" charset="0"/>
                <a:cs typeface="Arial" panose="020B0604020202020204" pitchFamily="34" charset="0"/>
              </a:rPr>
              <a:t>On-line forums</a:t>
            </a:r>
          </a:p>
        </p:txBody>
      </p:sp>
    </p:spTree>
    <p:extLst>
      <p:ext uri="{BB962C8B-B14F-4D97-AF65-F5344CB8AC3E}">
        <p14:creationId xmlns:p14="http://schemas.microsoft.com/office/powerpoint/2010/main" val="39672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Effect transition="in" filter="fade">
                                      <p:cBhvr>
                                        <p:cTn id="51"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Historical Sources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C09C97-E9EB-F503-F391-AED17851A97E}"/>
              </a:ext>
            </a:extLst>
          </p:cNvPr>
          <p:cNvSpPr txBox="1"/>
          <p:nvPr/>
        </p:nvSpPr>
        <p:spPr>
          <a:xfrm>
            <a:off x="1482883" y="618928"/>
            <a:ext cx="8777648" cy="6247864"/>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Josephus  (38 - 100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Jewish/Roman historian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Irenaeus  (~120 - ~200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Greek church historian/leader of 2</a:t>
            </a:r>
            <a:r>
              <a:rPr lang="en-US" sz="2800" b="1" baseline="30000" dirty="0">
                <a:latin typeface="Arial" panose="020B0604020202020204" pitchFamily="34" charset="0"/>
                <a:cs typeface="Arial" panose="020B0604020202020204" pitchFamily="34" charset="0"/>
              </a:rPr>
              <a:t>nd</a:t>
            </a:r>
            <a:r>
              <a:rPr lang="en-US" sz="2800" b="1" dirty="0">
                <a:latin typeface="Arial" panose="020B0604020202020204" pitchFamily="34" charset="0"/>
                <a:cs typeface="Arial" panose="020B0604020202020204" pitchFamily="34" charset="0"/>
              </a:rPr>
              <a:t> century</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Eusebius  (260 - 339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Greek Caesarean historian of Christianity</a:t>
            </a:r>
          </a:p>
          <a:p>
            <a:pPr marL="457200" indent="-457200">
              <a:buFont typeface="Arial" panose="020B0604020202020204" pitchFamily="34" charset="0"/>
              <a:buChar char="•"/>
            </a:pPr>
            <a:r>
              <a:rPr lang="en-US" sz="2800" b="1" dirty="0">
                <a:effectLst/>
                <a:latin typeface="Arial" panose="020B0604020202020204" pitchFamily="34" charset="0"/>
                <a:cs typeface="Arial" panose="020B0604020202020204" pitchFamily="34" charset="0"/>
              </a:rPr>
              <a:t>Victorinus of Pettau  </a:t>
            </a:r>
            <a:r>
              <a:rPr lang="en-US" sz="2800" b="1" dirty="0">
                <a:latin typeface="Arial" panose="020B0604020202020204" pitchFamily="34" charset="0"/>
                <a:cs typeface="Arial" panose="020B0604020202020204" pitchFamily="34" charset="0"/>
              </a:rPr>
              <a:t>(3</a:t>
            </a:r>
            <a:r>
              <a:rPr lang="en-US" sz="2800" b="1" baseline="30000" dirty="0">
                <a:latin typeface="Arial" panose="020B0604020202020204" pitchFamily="34" charset="0"/>
                <a:cs typeface="Arial" panose="020B0604020202020204" pitchFamily="34" charset="0"/>
              </a:rPr>
              <a:t>rd</a:t>
            </a:r>
            <a:r>
              <a:rPr lang="en-US" sz="2800" b="1" dirty="0">
                <a:latin typeface="Arial" panose="020B0604020202020204" pitchFamily="34" charset="0"/>
                <a:cs typeface="Arial" panose="020B0604020202020204" pitchFamily="34" charset="0"/>
              </a:rPr>
              <a:t> century - 304 AD)</a:t>
            </a:r>
          </a:p>
          <a:p>
            <a:pPr marL="914400" lvl="1" indent="-457200">
              <a:buFont typeface="Courier New" panose="02070309020205020404" pitchFamily="49" charset="0"/>
              <a:buChar char="o"/>
            </a:pPr>
            <a:r>
              <a:rPr lang="en-US" sz="2800" b="1" i="0" dirty="0">
                <a:effectLst/>
                <a:latin typeface="Arial" panose="020B0604020202020204" pitchFamily="34" charset="0"/>
                <a:cs typeface="Arial" panose="020B0604020202020204" pitchFamily="34" charset="0"/>
              </a:rPr>
              <a:t>Early Christian ecclesiastical writer</a:t>
            </a: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“Monarchian Prologues”  (250 - 350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Set of Latin introductions to the 4 gospels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Jerome  (347 - 420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Historical writings; translated Bible into Latin</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Epiphanius  (315 - 404 AD)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4</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century church leader; historical writer</a:t>
            </a:r>
          </a:p>
        </p:txBody>
      </p:sp>
      <p:sp>
        <p:nvSpPr>
          <p:cNvPr id="5" name="Rectangle 4">
            <a:extLst>
              <a:ext uri="{FF2B5EF4-FFF2-40B4-BE49-F238E27FC236}">
                <a16:creationId xmlns:a16="http://schemas.microsoft.com/office/drawing/2014/main" id="{054F42DA-A3E0-2B2B-6FAE-9565E7255A23}"/>
              </a:ext>
            </a:extLst>
          </p:cNvPr>
          <p:cNvSpPr/>
          <p:nvPr/>
        </p:nvSpPr>
        <p:spPr>
          <a:xfrm>
            <a:off x="1627258" y="1506377"/>
            <a:ext cx="850392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ADC702-B4D6-6F0F-1FEF-16A97468405D}"/>
              </a:ext>
            </a:extLst>
          </p:cNvPr>
          <p:cNvSpPr/>
          <p:nvPr/>
        </p:nvSpPr>
        <p:spPr>
          <a:xfrm>
            <a:off x="1627258" y="2362162"/>
            <a:ext cx="850392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BF070C-3D88-F705-5E06-2EBF203A67F1}"/>
              </a:ext>
            </a:extLst>
          </p:cNvPr>
          <p:cNvSpPr/>
          <p:nvPr/>
        </p:nvSpPr>
        <p:spPr>
          <a:xfrm>
            <a:off x="1627258" y="3217947"/>
            <a:ext cx="850392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8D1FFA-DBF3-942D-795D-318D0C3C8EED}"/>
              </a:ext>
            </a:extLst>
          </p:cNvPr>
          <p:cNvSpPr/>
          <p:nvPr/>
        </p:nvSpPr>
        <p:spPr>
          <a:xfrm>
            <a:off x="1627258" y="4073732"/>
            <a:ext cx="850392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DAD5A-BF8E-10AC-45AF-EE9B453493E7}"/>
              </a:ext>
            </a:extLst>
          </p:cNvPr>
          <p:cNvSpPr/>
          <p:nvPr/>
        </p:nvSpPr>
        <p:spPr>
          <a:xfrm>
            <a:off x="1627258" y="4929517"/>
            <a:ext cx="850392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D25868-4A2A-306F-38F8-1E364F458243}"/>
              </a:ext>
            </a:extLst>
          </p:cNvPr>
          <p:cNvSpPr/>
          <p:nvPr/>
        </p:nvSpPr>
        <p:spPr>
          <a:xfrm>
            <a:off x="1627258" y="5785300"/>
            <a:ext cx="8503920"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0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fade">
                                      <p:cBhvr>
                                        <p:cTn id="50" dur="500"/>
                                        <p:tgtEl>
                                          <p:spTgt spid="4">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13" end="13"/>
                                            </p:txEl>
                                          </p:spTgt>
                                        </p:tgtEl>
                                        <p:attrNameLst>
                                          <p:attrName>style.visibility</p:attrName>
                                        </p:attrNameLst>
                                      </p:cBhvr>
                                      <p:to>
                                        <p:strVal val="visible"/>
                                      </p:to>
                                    </p:set>
                                    <p:animEffect transition="in" filter="fade">
                                      <p:cBhvr>
                                        <p:cTn id="58"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Changing Our Vocabulary</a:t>
            </a:r>
          </a:p>
        </p:txBody>
      </p:sp>
      <p:sp>
        <p:nvSpPr>
          <p:cNvPr id="4" name="TextBox 3">
            <a:extLst>
              <a:ext uri="{FF2B5EF4-FFF2-40B4-BE49-F238E27FC236}">
                <a16:creationId xmlns:a16="http://schemas.microsoft.com/office/drawing/2014/main" id="{37678202-2829-B5BE-231B-C42542EE522B}"/>
              </a:ext>
            </a:extLst>
          </p:cNvPr>
          <p:cNvSpPr txBox="1"/>
          <p:nvPr/>
        </p:nvSpPr>
        <p:spPr>
          <a:xfrm>
            <a:off x="1855571" y="616337"/>
            <a:ext cx="8398624" cy="5262979"/>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These subjective phrases are always suspect:</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“…well, I think...”</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“…probably…”</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“…most scholars believe that…”</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“…most scholars agree that…”</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“…scholarly community agrees that…”</a:t>
            </a:r>
          </a:p>
          <a:p>
            <a:pPr marL="914400" lvl="1" indent="-457200">
              <a:buFont typeface="Courier New" panose="02070309020205020404" pitchFamily="49" charset="0"/>
              <a:buChar char="o"/>
            </a:pPr>
            <a:r>
              <a:rPr lang="en-US" sz="2800" b="1" dirty="0">
                <a:solidFill>
                  <a:srgbClr val="C00000"/>
                </a:solidFill>
                <a:latin typeface="Arial" panose="020B0604020202020204" pitchFamily="34" charset="0"/>
                <a:cs typeface="Arial" panose="020B0604020202020204" pitchFamily="34" charset="0"/>
              </a:rPr>
              <a:t>“…it makes a lot of sense that...”</a:t>
            </a:r>
          </a:p>
          <a:p>
            <a:pPr lvl="1"/>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Refine our vocabulary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“Evidence indicates that . . .”</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Then, state the evidence</a:t>
            </a:r>
          </a:p>
          <a:p>
            <a:pPr marL="1371600" lvl="2"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Revelation , History , N.T. / O.T. scripture</a:t>
            </a:r>
          </a:p>
        </p:txBody>
      </p:sp>
      <p:pic>
        <p:nvPicPr>
          <p:cNvPr id="5" name="Picture 4" descr="Red Flag Image - Cliparts.co">
            <a:extLst>
              <a:ext uri="{FF2B5EF4-FFF2-40B4-BE49-F238E27FC236}">
                <a16:creationId xmlns:a16="http://schemas.microsoft.com/office/drawing/2014/main" id="{ABF09C31-763C-2AF9-47B7-17E633FE8F6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20186" y="1409571"/>
            <a:ext cx="2449299" cy="2449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d Flag Image - Cliparts.co">
            <a:extLst>
              <a:ext uri="{FF2B5EF4-FFF2-40B4-BE49-F238E27FC236}">
                <a16:creationId xmlns:a16="http://schemas.microsoft.com/office/drawing/2014/main" id="{6C64D569-4890-4BD5-035D-3B04CD2537F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90" y="1409571"/>
            <a:ext cx="2449299" cy="244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fade">
                                      <p:cBhvr>
                                        <p:cTn id="4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Themes of Revelation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354A9418-4ACE-562B-98BC-3351257F061F}"/>
              </a:ext>
            </a:extLst>
          </p:cNvPr>
          <p:cNvSpPr>
            <a:spLocks noChangeArrowheads="1"/>
          </p:cNvSpPr>
          <p:nvPr/>
        </p:nvSpPr>
        <p:spPr bwMode="auto">
          <a:xfrm>
            <a:off x="1082710" y="652009"/>
            <a:ext cx="994434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u="sng" dirty="0"/>
              <a:t>5 Themes of Revelation</a:t>
            </a:r>
          </a:p>
          <a:p>
            <a:pPr marL="514350" indent="-514350">
              <a:buAutoNum type="arabicPeriod"/>
            </a:pPr>
            <a:endParaRPr lang="en-US" altLang="en-US" sz="3200" b="1" dirty="0"/>
          </a:p>
          <a:p>
            <a:pPr marL="514350" indent="-514350">
              <a:buAutoNum type="arabicPeriod"/>
            </a:pPr>
            <a:r>
              <a:rPr lang="en-US" altLang="en-US" sz="3200" b="1" dirty="0"/>
              <a:t>God knows his Saints individually</a:t>
            </a:r>
          </a:p>
          <a:p>
            <a:pPr marL="514350" indent="-514350">
              <a:buAutoNum type="arabicPeriod"/>
            </a:pPr>
            <a:endParaRPr lang="en-US" altLang="en-US" sz="3200" b="1" dirty="0"/>
          </a:p>
          <a:p>
            <a:pPr marL="514350" indent="-514350">
              <a:buAutoNum type="arabicPeriod"/>
            </a:pPr>
            <a:r>
              <a:rPr lang="en-US" altLang="en-US" sz="3200" b="1" dirty="0"/>
              <a:t>God understands the struggles of his Saints</a:t>
            </a:r>
          </a:p>
          <a:p>
            <a:pPr marL="514350" indent="-514350">
              <a:buAutoNum type="arabicPeriod"/>
            </a:pPr>
            <a:endParaRPr lang="en-US" altLang="en-US" sz="3200" b="1" dirty="0"/>
          </a:p>
          <a:p>
            <a:pPr marL="514350" indent="-514350">
              <a:buAutoNum type="arabicPeriod"/>
            </a:pPr>
            <a:r>
              <a:rPr lang="en-US" altLang="en-US" sz="3200" b="1" dirty="0"/>
              <a:t>God is in control</a:t>
            </a:r>
          </a:p>
          <a:p>
            <a:pPr marL="514350" indent="-514350">
              <a:buAutoNum type="arabicPeriod"/>
            </a:pPr>
            <a:endParaRPr lang="en-US" altLang="en-US" sz="3200" b="1" dirty="0"/>
          </a:p>
          <a:p>
            <a:pPr marL="514350" indent="-514350">
              <a:buAutoNum type="arabicPeriod"/>
            </a:pPr>
            <a:r>
              <a:rPr lang="en-US" altLang="en-US" sz="3200" b="1" dirty="0"/>
              <a:t>God has the solution for his Saints</a:t>
            </a:r>
          </a:p>
          <a:p>
            <a:pPr marL="514350" indent="-514350">
              <a:buAutoNum type="arabicPeriod"/>
            </a:pPr>
            <a:endParaRPr lang="en-US" altLang="en-US" sz="3200" b="1" dirty="0"/>
          </a:p>
          <a:p>
            <a:pPr marL="514350" indent="-514350">
              <a:buAutoNum type="arabicPeriod"/>
            </a:pPr>
            <a:r>
              <a:rPr lang="en-US" altLang="en-US" sz="3200" b="1" dirty="0"/>
              <a:t>God wants his Saints to live eternally in Heaven</a:t>
            </a:r>
          </a:p>
        </p:txBody>
      </p:sp>
    </p:spTree>
    <p:extLst>
      <p:ext uri="{BB962C8B-B14F-4D97-AF65-F5344CB8AC3E}">
        <p14:creationId xmlns:p14="http://schemas.microsoft.com/office/powerpoint/2010/main" val="194183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29</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Contextual Interpretation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26E837-121D-F063-C397-03F1FF9E544A}"/>
              </a:ext>
            </a:extLst>
          </p:cNvPr>
          <p:cNvSpPr txBox="1"/>
          <p:nvPr/>
        </p:nvSpPr>
        <p:spPr>
          <a:xfrm>
            <a:off x="1980723" y="652488"/>
            <a:ext cx="8148321" cy="5878532"/>
          </a:xfrm>
          <a:prstGeom prst="rect">
            <a:avLst/>
          </a:prstGeom>
          <a:noFill/>
        </p:spPr>
        <p:txBody>
          <a:bodyPr wrap="square">
            <a:spAutoFit/>
          </a:bodyPr>
          <a:lstStyle/>
          <a:p>
            <a:pPr algn="ctr">
              <a:buClr>
                <a:schemeClr val="tx1"/>
              </a:buClr>
              <a:defRPr/>
            </a:pPr>
            <a:r>
              <a:rPr lang="en-US" sz="3200" b="1" u="sng" dirty="0">
                <a:latin typeface="Arial" charset="0"/>
              </a:rPr>
              <a:t>Interpretation of Revelation Verse</a:t>
            </a:r>
          </a:p>
          <a:p>
            <a:pPr algn="ctr">
              <a:buClr>
                <a:schemeClr val="tx1"/>
              </a:buClr>
              <a:defRPr/>
            </a:pPr>
            <a:r>
              <a:rPr lang="en-US" sz="2400" b="1" dirty="0">
                <a:solidFill>
                  <a:srgbClr val="C00000"/>
                </a:solidFill>
                <a:latin typeface="Arial" charset="0"/>
              </a:rPr>
              <a:t>(must follow this order)</a:t>
            </a:r>
          </a:p>
          <a:p>
            <a:pPr>
              <a:buClr>
                <a:schemeClr val="tx1"/>
              </a:buClr>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surrounding verses</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chapter</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Revelation Tribulation</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history of time period</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remainder of Bible</a:t>
            </a:r>
          </a:p>
        </p:txBody>
      </p:sp>
    </p:spTree>
    <p:extLst>
      <p:ext uri="{BB962C8B-B14F-4D97-AF65-F5344CB8AC3E}">
        <p14:creationId xmlns:p14="http://schemas.microsoft.com/office/powerpoint/2010/main" val="231438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Class Format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E65BD1-B325-2D5E-B748-161D5F20098E}"/>
              </a:ext>
            </a:extLst>
          </p:cNvPr>
          <p:cNvSpPr txBox="1"/>
          <p:nvPr/>
        </p:nvSpPr>
        <p:spPr>
          <a:xfrm>
            <a:off x="2052234" y="615106"/>
            <a:ext cx="8005298" cy="6124754"/>
          </a:xfrm>
          <a:prstGeom prst="rect">
            <a:avLst/>
          </a:prstGeom>
          <a:noFill/>
        </p:spPr>
        <p:txBody>
          <a:bodyPr wrap="square" rtlCol="0">
            <a:spAutoFit/>
          </a:bodyPr>
          <a:lstStyle/>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Facts spoken somewhat frankly</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Will take time for discussion</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Many Revelation verses are self-explanatory</a:t>
            </a:r>
          </a:p>
          <a:p>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“Revelation Characteristics”</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Handout – email questions &amp; comments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Course requires you to think</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Download PowerPoint slides</a:t>
            </a:r>
          </a:p>
          <a:p>
            <a:pPr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PowerPoint slides (*.pptx)</a:t>
            </a:r>
          </a:p>
          <a:p>
            <a:pPr lvl="2"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Zipped file of slide images (*.zip)</a:t>
            </a:r>
          </a:p>
        </p:txBody>
      </p:sp>
    </p:spTree>
    <p:extLst>
      <p:ext uri="{BB962C8B-B14F-4D97-AF65-F5344CB8AC3E}">
        <p14:creationId xmlns:p14="http://schemas.microsoft.com/office/powerpoint/2010/main" val="7123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fade">
                                      <p:cBhvr>
                                        <p:cTn id="30" dur="500"/>
                                        <p:tgtEl>
                                          <p:spTgt spid="4">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fade">
                                      <p:cBhvr>
                                        <p:cTn id="33" dur="500"/>
                                        <p:tgtEl>
                                          <p:spTgt spid="4">
                                            <p:txEl>
                                              <p:pRg st="12" end="1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3" end="13"/>
                                            </p:txEl>
                                          </p:spTgt>
                                        </p:tgtEl>
                                        <p:attrNameLst>
                                          <p:attrName>style.visibility</p:attrName>
                                        </p:attrNameLst>
                                      </p:cBhvr>
                                      <p:to>
                                        <p:strVal val="visible"/>
                                      </p:to>
                                    </p:set>
                                    <p:animEffect transition="in" filter="fade">
                                      <p:cBhvr>
                                        <p:cTn id="36"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Symbols Interpretation</a:t>
            </a:r>
          </a:p>
        </p:txBody>
      </p:sp>
      <p:sp>
        <p:nvSpPr>
          <p:cNvPr id="4" name="TextBox 3">
            <a:extLst>
              <a:ext uri="{FF2B5EF4-FFF2-40B4-BE49-F238E27FC236}">
                <a16:creationId xmlns:a16="http://schemas.microsoft.com/office/drawing/2014/main" id="{44884030-9E0F-D393-E793-A031BAEE77F1}"/>
              </a:ext>
            </a:extLst>
          </p:cNvPr>
          <p:cNvSpPr txBox="1"/>
          <p:nvPr/>
        </p:nvSpPr>
        <p:spPr>
          <a:xfrm>
            <a:off x="1556186" y="653492"/>
            <a:ext cx="8997395" cy="4524315"/>
          </a:xfrm>
          <a:prstGeom prst="rect">
            <a:avLst/>
          </a:prstGeom>
          <a:noFill/>
        </p:spPr>
        <p:txBody>
          <a:bodyPr wrap="square">
            <a:spAutoFit/>
          </a:bodyPr>
          <a:lstStyle/>
          <a:p>
            <a:pPr algn="ctr">
              <a:buClr>
                <a:schemeClr val="tx1"/>
              </a:buClr>
              <a:defRPr/>
            </a:pPr>
            <a:r>
              <a:rPr lang="en-US" sz="3200" b="1" u="sng" dirty="0">
                <a:latin typeface="Arial" charset="0"/>
              </a:rPr>
              <a:t>Interpretation of Revelation Symbols</a:t>
            </a:r>
          </a:p>
          <a:p>
            <a:pPr>
              <a:buClr>
                <a:schemeClr val="tx1"/>
              </a:buClr>
              <a:defRPr/>
            </a:pPr>
            <a:endParaRPr lang="en-US" sz="3200" b="1" dirty="0">
              <a:latin typeface="Arial" charset="0"/>
            </a:endParaRPr>
          </a:p>
          <a:p>
            <a:pPr marL="514350" indent="-514350">
              <a:buClr>
                <a:schemeClr val="tx1"/>
              </a:buClr>
              <a:buFont typeface="+mj-lt"/>
              <a:buAutoNum type="arabicPeriod"/>
              <a:defRPr/>
            </a:pPr>
            <a:r>
              <a:rPr lang="en-US" sz="3200" b="1" dirty="0">
                <a:latin typeface="Arial" panose="020B0604020202020204" pitchFamily="34" charset="0"/>
                <a:cs typeface="Arial" panose="020B0604020202020204" pitchFamily="34" charset="0"/>
              </a:rPr>
              <a:t>Consistent with Revelation “Tribulation”?</a:t>
            </a:r>
          </a:p>
          <a:p>
            <a:pPr marL="514350" indent="-514350">
              <a:buClr>
                <a:schemeClr val="tx1"/>
              </a:buClr>
              <a:buFont typeface="+mj-lt"/>
              <a:buAutoNum type="arabicPeriod"/>
              <a:defRPr/>
            </a:pPr>
            <a:endParaRPr lang="en-US" sz="3200" b="1" dirty="0">
              <a:latin typeface="Arial" charset="0"/>
            </a:endParaRPr>
          </a:p>
          <a:p>
            <a:pPr marL="514350" indent="-514350">
              <a:buClr>
                <a:schemeClr val="tx1"/>
              </a:buClr>
              <a:buFont typeface="+mj-lt"/>
              <a:buAutoNum type="arabicPeriod"/>
              <a:defRPr/>
            </a:pPr>
            <a:r>
              <a:rPr lang="en-US" sz="3200" b="1" dirty="0">
                <a:latin typeface="Arial" charset="0"/>
              </a:rPr>
              <a:t>Consistent within context of Revelation?</a:t>
            </a:r>
          </a:p>
          <a:p>
            <a:pPr marL="514350" indent="-514350">
              <a:buClr>
                <a:schemeClr val="tx1"/>
              </a:buClr>
              <a:buFont typeface="+mj-lt"/>
              <a:buAutoNum type="arabicPeriod"/>
              <a:defRPr/>
            </a:pPr>
            <a:endParaRPr lang="en-US" sz="3200" b="1" dirty="0">
              <a:latin typeface="Arial" charset="0"/>
            </a:endParaRPr>
          </a:p>
          <a:p>
            <a:pPr marL="514350" indent="-514350">
              <a:buClr>
                <a:schemeClr val="tx1"/>
              </a:buClr>
              <a:buFont typeface="+mj-lt"/>
              <a:buAutoNum type="arabicPeriod"/>
              <a:defRPr/>
            </a:pPr>
            <a:r>
              <a:rPr lang="en-US" sz="3200" b="1" dirty="0">
                <a:latin typeface="Arial" panose="020B0604020202020204" pitchFamily="34" charset="0"/>
                <a:cs typeface="Arial" panose="020B0604020202020204" pitchFamily="34" charset="0"/>
              </a:rPr>
              <a:t>Historically relevant to 1</a:t>
            </a:r>
            <a:r>
              <a:rPr lang="en-US" sz="3200" b="1" baseline="30000" dirty="0">
                <a:latin typeface="Arial" panose="020B0604020202020204" pitchFamily="34" charset="0"/>
                <a:cs typeface="Arial" panose="020B0604020202020204" pitchFamily="34" charset="0"/>
              </a:rPr>
              <a:t>st</a:t>
            </a:r>
            <a:r>
              <a:rPr lang="en-US" sz="3200" b="1" dirty="0">
                <a:latin typeface="Arial" panose="020B0604020202020204" pitchFamily="34" charset="0"/>
                <a:cs typeface="Arial" panose="020B0604020202020204" pitchFamily="34" charset="0"/>
              </a:rPr>
              <a:t> century church?</a:t>
            </a:r>
          </a:p>
          <a:p>
            <a:pPr marL="514350" indent="-514350">
              <a:buClr>
                <a:schemeClr val="tx1"/>
              </a:buClr>
              <a:buFont typeface="+mj-lt"/>
              <a:buAutoNum type="arabicPeriod"/>
              <a:defRPr/>
            </a:pPr>
            <a:endParaRPr lang="en-US" sz="3200" b="1" dirty="0">
              <a:latin typeface="Arial" panose="020B0604020202020204" pitchFamily="34" charset="0"/>
              <a:cs typeface="Arial" panose="020B0604020202020204" pitchFamily="34" charset="0"/>
            </a:endParaRPr>
          </a:p>
          <a:p>
            <a:pPr marL="514350" indent="-514350">
              <a:buClr>
                <a:schemeClr val="tx1"/>
              </a:buClr>
              <a:buFont typeface="+mj-lt"/>
              <a:buAutoNum type="arabicPeriod"/>
              <a:defRPr/>
            </a:pPr>
            <a:r>
              <a:rPr lang="en-US" sz="3200" b="1" dirty="0">
                <a:latin typeface="Arial" panose="020B0604020202020204" pitchFamily="34" charset="0"/>
                <a:cs typeface="Arial" panose="020B0604020202020204" pitchFamily="34" charset="0"/>
              </a:rPr>
              <a:t>Consistent with Biblical doctrine?</a:t>
            </a:r>
          </a:p>
        </p:txBody>
      </p:sp>
    </p:spTree>
    <p:extLst>
      <p:ext uri="{BB962C8B-B14F-4D97-AF65-F5344CB8AC3E}">
        <p14:creationId xmlns:p14="http://schemas.microsoft.com/office/powerpoint/2010/main" val="29071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Approaching Revelation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9D02E45-4C87-FBFD-072D-0ACA0BD7A57E}"/>
              </a:ext>
            </a:extLst>
          </p:cNvPr>
          <p:cNvSpPr txBox="1"/>
          <p:nvPr/>
        </p:nvSpPr>
        <p:spPr>
          <a:xfrm>
            <a:off x="3155509" y="651721"/>
            <a:ext cx="5798748" cy="4524315"/>
          </a:xfrm>
          <a:prstGeom prst="rect">
            <a:avLst/>
          </a:prstGeom>
          <a:noFill/>
        </p:spPr>
        <p:txBody>
          <a:bodyPr wrap="square" rtlCol="0">
            <a:spAutoFit/>
          </a:bodyPr>
          <a:lstStyle/>
          <a:p>
            <a:pPr algn="ctr"/>
            <a:r>
              <a:rPr lang="en-US" sz="2400" b="1" u="sng" dirty="0">
                <a:latin typeface="Arial" panose="020B0604020202020204" pitchFamily="34" charset="0"/>
                <a:cs typeface="Arial" panose="020B0604020202020204" pitchFamily="34" charset="0"/>
              </a:rPr>
              <a:t>Revelation Organized In Story Form</a:t>
            </a:r>
          </a:p>
          <a:p>
            <a:pPr algn="ctr"/>
            <a:r>
              <a:rPr lang="en-US" sz="2400" b="1" dirty="0">
                <a:solidFill>
                  <a:srgbClr val="C00000"/>
                </a:solidFill>
                <a:latin typeface="Arial" panose="020B0604020202020204" pitchFamily="34" charset="0"/>
                <a:cs typeface="Arial" panose="020B0604020202020204" pitchFamily="34" charset="0"/>
              </a:rPr>
              <a:t>(theater play unfolding on large stage)</a:t>
            </a:r>
          </a:p>
          <a:p>
            <a:endParaRPr lang="en-US" sz="24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Opening credits</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Opening monologue</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Dedication section</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Introduction to main characters</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Beginning</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Middle</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End</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Moral of the Story</a:t>
            </a:r>
          </a:p>
          <a:p>
            <a:pPr marL="457200"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Intermission</a:t>
            </a:r>
          </a:p>
        </p:txBody>
      </p:sp>
      <p:sp>
        <p:nvSpPr>
          <p:cNvPr id="6" name="TextBox 5">
            <a:extLst>
              <a:ext uri="{FF2B5EF4-FFF2-40B4-BE49-F238E27FC236}">
                <a16:creationId xmlns:a16="http://schemas.microsoft.com/office/drawing/2014/main" id="{273A90F3-EDF8-C86F-3B60-702C7CBB29C6}"/>
              </a:ext>
            </a:extLst>
          </p:cNvPr>
          <p:cNvSpPr txBox="1"/>
          <p:nvPr/>
        </p:nvSpPr>
        <p:spPr>
          <a:xfrm>
            <a:off x="1192335" y="6326371"/>
            <a:ext cx="9725097" cy="461665"/>
          </a:xfrm>
          <a:prstGeom prst="rect">
            <a:avLst/>
          </a:prstGeom>
          <a:solidFill>
            <a:schemeClr val="bg1">
              <a:lumMod val="95000"/>
            </a:schemeClr>
          </a:solidFill>
        </p:spPr>
        <p:txBody>
          <a:bodyPr wrap="square" rtlCol="0">
            <a:spAutoFit/>
          </a:bodyPr>
          <a:lstStyle/>
          <a:p>
            <a:r>
              <a:rPr lang="en-US" sz="2400" b="1" dirty="0">
                <a:latin typeface="Arial" panose="020B0604020202020204" pitchFamily="34" charset="0"/>
                <a:cs typeface="Arial" panose="020B0604020202020204" pitchFamily="34" charset="0"/>
              </a:rPr>
              <a:t>Revelation not organized chronologically, it is organized logically</a:t>
            </a:r>
          </a:p>
        </p:txBody>
      </p:sp>
      <p:sp>
        <p:nvSpPr>
          <p:cNvPr id="7" name="TextBox 6">
            <a:extLst>
              <a:ext uri="{FF2B5EF4-FFF2-40B4-BE49-F238E27FC236}">
                <a16:creationId xmlns:a16="http://schemas.microsoft.com/office/drawing/2014/main" id="{72DC424A-C7A6-7128-8FF5-D0AE1042EEEC}"/>
              </a:ext>
            </a:extLst>
          </p:cNvPr>
          <p:cNvSpPr txBox="1"/>
          <p:nvPr/>
        </p:nvSpPr>
        <p:spPr>
          <a:xfrm rot="3012374">
            <a:off x="7345269" y="3195460"/>
            <a:ext cx="4482566" cy="461665"/>
          </a:xfrm>
          <a:prstGeom prst="rect">
            <a:avLst/>
          </a:prstGeom>
          <a:solidFill>
            <a:schemeClr val="bg1">
              <a:lumMod val="95000"/>
            </a:schemeClr>
          </a:solidFill>
        </p:spPr>
        <p:txBody>
          <a:bodyPr wrap="square" rtlCol="0">
            <a:spAutoFit/>
          </a:bodyPr>
          <a:lstStyle/>
          <a:p>
            <a:r>
              <a:rPr lang="en-US" sz="2400" b="1" dirty="0">
                <a:latin typeface="Arial" panose="020B0604020202020204" pitchFamily="34" charset="0"/>
                <a:cs typeface="Arial" panose="020B0604020202020204" pitchFamily="34" charset="0"/>
              </a:rPr>
              <a:t>Described in more detail later</a:t>
            </a:r>
          </a:p>
        </p:txBody>
      </p:sp>
    </p:spTree>
    <p:extLst>
      <p:ext uri="{BB962C8B-B14F-4D97-AF65-F5344CB8AC3E}">
        <p14:creationId xmlns:p14="http://schemas.microsoft.com/office/powerpoint/2010/main" val="297361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Gauging  Revelation  Knowledge</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69C6FE-08C4-48DB-660D-4DB7612437CD}"/>
              </a:ext>
            </a:extLst>
          </p:cNvPr>
          <p:cNvSpPr txBox="1"/>
          <p:nvPr/>
        </p:nvSpPr>
        <p:spPr>
          <a:xfrm>
            <a:off x="0" y="650933"/>
            <a:ext cx="12168334" cy="5570756"/>
          </a:xfrm>
          <a:prstGeom prst="rect">
            <a:avLst/>
          </a:prstGeom>
          <a:noFill/>
        </p:spPr>
        <p:txBody>
          <a:bodyPr wrap="square" rtlCol="0">
            <a:spAutoFit/>
          </a:bodyPr>
          <a:lstStyle/>
          <a:p>
            <a:pPr marL="514350" indent="-514350" defTabSz="914400" eaLnBrk="0" fontAlgn="base" hangingPunct="0">
              <a:spcBef>
                <a:spcPct val="0"/>
              </a:spcBef>
              <a:spcAft>
                <a:spcPct val="0"/>
              </a:spcAft>
              <a:buFont typeface="+mj-lt"/>
              <a:buAutoNum type="arabicPeriod"/>
            </a:pPr>
            <a:r>
              <a:rPr lang="en-US" altLang="en-US" sz="2800" b="1" dirty="0">
                <a:latin typeface="Arial" panose="020B0604020202020204" pitchFamily="34" charset="0"/>
              </a:rPr>
              <a:t>Can I discuss and provide evidence proving  the meaning of the Revelation “Tribulation”?</a:t>
            </a:r>
          </a:p>
          <a:p>
            <a:pPr marL="514350" indent="-514350" defTabSz="914400" eaLnBrk="0" fontAlgn="base" hangingPunct="0">
              <a:spcBef>
                <a:spcPct val="0"/>
              </a:spcBef>
              <a:spcAft>
                <a:spcPct val="0"/>
              </a:spcAft>
              <a:buFont typeface="+mj-lt"/>
              <a:buAutoNum type="arabicPeriod"/>
            </a:pPr>
            <a:endParaRPr lang="en-US" altLang="en-US" sz="2800" b="1" dirty="0">
              <a:latin typeface="Arial" panose="020B0604020202020204" pitchFamily="34" charset="0"/>
            </a:endParaRPr>
          </a:p>
          <a:p>
            <a:pPr marL="514350" indent="-514350" defTabSz="914400" eaLnBrk="0" fontAlgn="base" hangingPunct="0">
              <a:spcBef>
                <a:spcPct val="0"/>
              </a:spcBef>
              <a:spcAft>
                <a:spcPct val="0"/>
              </a:spcAft>
              <a:buFont typeface="+mj-lt"/>
              <a:buAutoNum type="arabicPeriod"/>
            </a:pPr>
            <a:r>
              <a:rPr lang="en-US" altLang="en-US" sz="2800" b="1" dirty="0">
                <a:latin typeface="Arial" panose="020B0604020202020204" pitchFamily="34" charset="0"/>
              </a:rPr>
              <a:t>Can I support my Revelation claims with evidence and proof?</a:t>
            </a:r>
          </a:p>
          <a:p>
            <a:pPr marL="971550" lvl="1" indent="-514350" defTabSz="914400" eaLnBrk="0" fontAlgn="base" hangingPunct="0">
              <a:spcBef>
                <a:spcPct val="0"/>
              </a:spcBef>
              <a:spcAft>
                <a:spcPct val="0"/>
              </a:spcAft>
              <a:buFont typeface="Arial" panose="020B0604020202020204" pitchFamily="34" charset="0"/>
              <a:buChar char="•"/>
            </a:pPr>
            <a:r>
              <a:rPr lang="en-US" altLang="en-US" sz="2400" b="1" dirty="0">
                <a:latin typeface="Arial" panose="020B0604020202020204" pitchFamily="34" charset="0"/>
              </a:rPr>
              <a:t>(no oral traditions / “I think”)</a:t>
            </a:r>
            <a:endParaRPr lang="en-US" altLang="en-US" sz="2800" b="1" dirty="0">
              <a:latin typeface="Arial" panose="020B0604020202020204" pitchFamily="34" charset="0"/>
            </a:endParaRPr>
          </a:p>
          <a:p>
            <a:pPr marL="514350" lvl="0" indent="-514350" defTabSz="914400" eaLnBrk="0" fontAlgn="base" hangingPunct="0">
              <a:spcBef>
                <a:spcPct val="0"/>
              </a:spcBef>
              <a:spcAft>
                <a:spcPct val="0"/>
              </a:spcAft>
              <a:buFont typeface="+mj-lt"/>
              <a:buAutoNum type="arabicPeriod"/>
            </a:pPr>
            <a:endParaRPr lang="en-US" altLang="en-US" sz="2800" b="1" dirty="0">
              <a:latin typeface="Arial" panose="020B0604020202020204" pitchFamily="34" charset="0"/>
            </a:endParaRPr>
          </a:p>
          <a:p>
            <a:pPr marL="514350" lvl="0" indent="-514350" defTabSz="914400" eaLnBrk="0" fontAlgn="base" hangingPunct="0">
              <a:spcBef>
                <a:spcPct val="0"/>
              </a:spcBef>
              <a:spcAft>
                <a:spcPct val="0"/>
              </a:spcAft>
              <a:buFont typeface="+mj-lt"/>
              <a:buAutoNum type="arabicPeriod"/>
            </a:pPr>
            <a:r>
              <a:rPr lang="en-US" altLang="en-US" sz="2800" b="1" dirty="0">
                <a:latin typeface="Arial" panose="020B0604020202020204" pitchFamily="34" charset="0"/>
              </a:rPr>
              <a:t>Can I discuss the doctrine of Premillennialistic afterlife factually?</a:t>
            </a:r>
          </a:p>
          <a:p>
            <a:pPr marL="514350" lvl="0" indent="-514350" defTabSz="914400" eaLnBrk="0" fontAlgn="base" hangingPunct="0">
              <a:spcBef>
                <a:spcPct val="0"/>
              </a:spcBef>
              <a:spcAft>
                <a:spcPct val="0"/>
              </a:spcAft>
              <a:buFont typeface="+mj-lt"/>
              <a:buAutoNum type="arabicPeriod"/>
            </a:pPr>
            <a:endParaRPr lang="en-US" altLang="en-US" sz="2800" b="1" dirty="0">
              <a:latin typeface="Arial" panose="020B0604020202020204" pitchFamily="34" charset="0"/>
            </a:endParaRPr>
          </a:p>
          <a:p>
            <a:pPr marL="514350" lvl="0" indent="-514350" defTabSz="914400" eaLnBrk="0" fontAlgn="base" hangingPunct="0">
              <a:spcBef>
                <a:spcPct val="0"/>
              </a:spcBef>
              <a:spcAft>
                <a:spcPct val="0"/>
              </a:spcAft>
              <a:buFont typeface="+mj-lt"/>
              <a:buAutoNum type="arabicPeriod"/>
            </a:pPr>
            <a:r>
              <a:rPr lang="en-US" altLang="en-US" sz="2800" b="1" dirty="0">
                <a:latin typeface="Arial" panose="020B0604020202020204" pitchFamily="34" charset="0"/>
              </a:rPr>
              <a:t>Can I articulate evidences of Premillennialism’s contradictions with itself and Revelation?</a:t>
            </a:r>
          </a:p>
          <a:p>
            <a:pPr marL="514350" lvl="0" indent="-514350" defTabSz="914400" eaLnBrk="0" fontAlgn="base" hangingPunct="0">
              <a:spcBef>
                <a:spcPct val="0"/>
              </a:spcBef>
              <a:spcAft>
                <a:spcPct val="0"/>
              </a:spcAft>
              <a:buFont typeface="+mj-lt"/>
              <a:buAutoNum type="arabicPeriod"/>
            </a:pPr>
            <a:endParaRPr lang="en-US" altLang="en-US" sz="2800" b="1" dirty="0">
              <a:latin typeface="Arial" panose="020B0604020202020204" pitchFamily="34" charset="0"/>
            </a:endParaRPr>
          </a:p>
          <a:p>
            <a:pPr marL="514350" lvl="0" indent="-514350" defTabSz="914400" eaLnBrk="0" fontAlgn="base" hangingPunct="0">
              <a:spcBef>
                <a:spcPct val="0"/>
              </a:spcBef>
              <a:spcAft>
                <a:spcPct val="0"/>
              </a:spcAft>
              <a:buFont typeface="+mj-lt"/>
              <a:buAutoNum type="arabicPeriod"/>
            </a:pPr>
            <a:r>
              <a:rPr lang="en-US" altLang="en-US" sz="2800" b="1" dirty="0">
                <a:latin typeface="Arial" panose="020B0604020202020204" pitchFamily="34" charset="0"/>
              </a:rPr>
              <a:t>Can I accurately detect verse associations within Revelation?</a:t>
            </a:r>
          </a:p>
          <a:p>
            <a:pPr marL="971550" lvl="1" indent="-514350" defTabSz="914400" eaLnBrk="0" fontAlgn="base" hangingPunct="0">
              <a:spcBef>
                <a:spcPct val="0"/>
              </a:spcBef>
              <a:spcAft>
                <a:spcPct val="0"/>
              </a:spcAft>
              <a:buFont typeface="Arial" panose="020B0604020202020204" pitchFamily="34" charset="0"/>
              <a:buChar char="•"/>
            </a:pPr>
            <a:r>
              <a:rPr lang="en-US" altLang="en-US" sz="2400" b="1" dirty="0">
                <a:latin typeface="Arial" panose="020B0604020202020204" pitchFamily="34" charset="0"/>
              </a:rPr>
              <a:t>(</a:t>
            </a:r>
            <a:r>
              <a:rPr lang="en-US" altLang="en-US" sz="2400" b="1" dirty="0" err="1">
                <a:latin typeface="Arial" panose="020B0604020202020204" pitchFamily="34" charset="0"/>
              </a:rPr>
              <a:t>chs</a:t>
            </a:r>
            <a:r>
              <a:rPr lang="en-US" altLang="en-US" sz="2400" b="1" dirty="0">
                <a:latin typeface="Arial" panose="020B0604020202020204" pitchFamily="34" charset="0"/>
              </a:rPr>
              <a:t>. 5 &amp; 8,9 ; 16 &amp; 20 ; 7 &amp; 21)</a:t>
            </a:r>
            <a:endParaRPr lang="en-US" altLang="en-US" sz="2800" b="1" dirty="0">
              <a:latin typeface="Arial" panose="020B0604020202020204" pitchFamily="34" charset="0"/>
            </a:endParaRPr>
          </a:p>
        </p:txBody>
      </p:sp>
    </p:spTree>
    <p:extLst>
      <p:ext uri="{BB962C8B-B14F-4D97-AF65-F5344CB8AC3E}">
        <p14:creationId xmlns:p14="http://schemas.microsoft.com/office/powerpoint/2010/main" val="5327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anquet tapestry - The Tapestry House - Jacquard Woven Tapestries">
            <a:extLst>
              <a:ext uri="{FF2B5EF4-FFF2-40B4-BE49-F238E27FC236}">
                <a16:creationId xmlns:a16="http://schemas.microsoft.com/office/drawing/2014/main" id="{C7ACD839-67A6-DF3F-2160-2501CDB1637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74000"/>
                    </a14:imgEffect>
                  </a14:imgLayer>
                </a14:imgProps>
              </a:ext>
              <a:ext uri="{28A0092B-C50C-407E-A947-70E740481C1C}">
                <a14:useLocalDpi xmlns:a14="http://schemas.microsoft.com/office/drawing/2010/main" val="0"/>
              </a:ext>
            </a:extLst>
          </a:blip>
          <a:srcRect/>
          <a:stretch>
            <a:fillRect/>
          </a:stretch>
        </p:blipFill>
        <p:spPr bwMode="auto">
          <a:xfrm>
            <a:off x="0" y="-1"/>
            <a:ext cx="12192000" cy="68417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03D4342C-B277-3D7D-297E-812365AEAFB7}"/>
              </a:ext>
            </a:extLst>
          </p:cNvPr>
          <p:cNvSpPr>
            <a:spLocks noChangeArrowheads="1"/>
          </p:cNvSpPr>
          <p:nvPr/>
        </p:nvSpPr>
        <p:spPr bwMode="auto">
          <a:xfrm>
            <a:off x="45084" y="644495"/>
            <a:ext cx="12068631" cy="156966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i="1" dirty="0">
                <a:solidFill>
                  <a:schemeClr val="bg1"/>
                </a:solidFill>
              </a:rPr>
              <a:t>“Revelation is a complex vision coming to John.  We have to examine all the symbols and put them together to figure it out.  It’s like a tapestry woven one thread at a time.”</a:t>
            </a:r>
          </a:p>
        </p:txBody>
      </p:sp>
      <p:sp>
        <p:nvSpPr>
          <p:cNvPr id="4" name="Rectangle 5">
            <a:extLst>
              <a:ext uri="{FF2B5EF4-FFF2-40B4-BE49-F238E27FC236}">
                <a16:creationId xmlns:a16="http://schemas.microsoft.com/office/drawing/2014/main" id="{4E577C27-4B76-CC0E-9E89-8F6A99B86E47}"/>
              </a:ext>
            </a:extLst>
          </p:cNvPr>
          <p:cNvSpPr>
            <a:spLocks noChangeArrowheads="1"/>
          </p:cNvSpPr>
          <p:nvPr/>
        </p:nvSpPr>
        <p:spPr bwMode="auto">
          <a:xfrm>
            <a:off x="45085" y="5373247"/>
            <a:ext cx="12084802" cy="156966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rgbClr val="A50021"/>
              </a:buClr>
              <a:buSzPct val="150000"/>
            </a:pPr>
            <a:r>
              <a:rPr lang="en-US" altLang="en-US" sz="3200" b="1" i="1" dirty="0">
                <a:solidFill>
                  <a:schemeClr val="bg1"/>
                </a:solidFill>
              </a:rPr>
              <a:t>“Still, there is a level of understanding at which we can read the book of Revelation if we stay within its symbolic interpretation and historical context.”</a:t>
            </a:r>
          </a:p>
        </p:txBody>
      </p:sp>
      <p:grpSp>
        <p:nvGrpSpPr>
          <p:cNvPr id="7" name="Group 6">
            <a:extLst>
              <a:ext uri="{FF2B5EF4-FFF2-40B4-BE49-F238E27FC236}">
                <a16:creationId xmlns:a16="http://schemas.microsoft.com/office/drawing/2014/main" id="{E1D97382-2025-63C9-8EF6-991DD9A9D5C2}"/>
              </a:ext>
            </a:extLst>
          </p:cNvPr>
          <p:cNvGrpSpPr/>
          <p:nvPr/>
        </p:nvGrpSpPr>
        <p:grpSpPr>
          <a:xfrm>
            <a:off x="-9843" y="-2015"/>
            <a:ext cx="12204192" cy="554512"/>
            <a:chOff x="-8349" y="950081"/>
            <a:chExt cx="9147932" cy="554512"/>
          </a:xfrm>
        </p:grpSpPr>
        <p:sp>
          <p:nvSpPr>
            <p:cNvPr id="8" name="Oval 7">
              <a:extLst>
                <a:ext uri="{FF2B5EF4-FFF2-40B4-BE49-F238E27FC236}">
                  <a16:creationId xmlns:a16="http://schemas.microsoft.com/office/drawing/2014/main" id="{3135F2EC-5C4C-6E19-3D79-6FB2E5049681}"/>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6D02F5C6-DBE6-CF7F-C901-6BD29EE95858}"/>
                </a:ext>
              </a:extLst>
            </p:cNvPr>
            <p:cNvGrpSpPr/>
            <p:nvPr/>
          </p:nvGrpSpPr>
          <p:grpSpPr>
            <a:xfrm>
              <a:off x="-8349" y="950081"/>
              <a:ext cx="9147932" cy="466344"/>
              <a:chOff x="-8349" y="950081"/>
              <a:chExt cx="9147932" cy="466344"/>
            </a:xfrm>
          </p:grpSpPr>
          <p:pic>
            <p:nvPicPr>
              <p:cNvPr id="10" name="Picture 9">
                <a:extLst>
                  <a:ext uri="{FF2B5EF4-FFF2-40B4-BE49-F238E27FC236}">
                    <a16:creationId xmlns:a16="http://schemas.microsoft.com/office/drawing/2014/main" id="{B139D44A-E823-B4CB-6273-7ECFE1795A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1" name="Picture 10">
                <a:extLst>
                  <a:ext uri="{FF2B5EF4-FFF2-40B4-BE49-F238E27FC236}">
                    <a16:creationId xmlns:a16="http://schemas.microsoft.com/office/drawing/2014/main" id="{35B96874-07B9-59F1-5429-C115AE6E4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2" name="Title 1">
            <a:extLst>
              <a:ext uri="{FF2B5EF4-FFF2-40B4-BE49-F238E27FC236}">
                <a16:creationId xmlns:a16="http://schemas.microsoft.com/office/drawing/2014/main" id="{D7A83645-D2B5-E862-1298-5D65B70C2CDB}"/>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3  Observations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1C99C47-3568-77D8-6110-1FA5BA6B9F48}"/>
              </a:ext>
            </a:extLst>
          </p:cNvPr>
          <p:cNvSpPr>
            <a:spLocks noGrp="1"/>
          </p:cNvSpPr>
          <p:nvPr>
            <p:ph type="sldNum" sz="quarter" idx="10"/>
          </p:nvPr>
        </p:nvSpPr>
        <p:spPr/>
        <p:txBody>
          <a:bodyPr/>
          <a:lstStyle/>
          <a:p>
            <a:fld id="{074AB93A-AEF6-4B2B-8015-AB1375F19FCF}" type="slidenum">
              <a:rPr lang="en-US" smtClean="0"/>
              <a:pPr/>
              <a:t>33</a:t>
            </a:fld>
            <a:endParaRPr lang="en-US"/>
          </a:p>
        </p:txBody>
      </p:sp>
      <p:sp>
        <p:nvSpPr>
          <p:cNvPr id="6" name="Slide Number Placeholder 1">
            <a:extLst>
              <a:ext uri="{FF2B5EF4-FFF2-40B4-BE49-F238E27FC236}">
                <a16:creationId xmlns:a16="http://schemas.microsoft.com/office/drawing/2014/main" id="{48E9D553-1D7C-82DB-5875-653808100FB6}"/>
              </a:ext>
            </a:extLst>
          </p:cNvPr>
          <p:cNvSpPr txBox="1">
            <a:spLocks/>
          </p:cNvSpPr>
          <p:nvPr/>
        </p:nvSpPr>
        <p:spPr>
          <a:xfrm>
            <a:off x="11427229" y="57640"/>
            <a:ext cx="741105" cy="365125"/>
          </a:xfrm>
          <a:prstGeom prst="rect">
            <a:avLst/>
          </a:prstGeom>
        </p:spPr>
        <p:txBody>
          <a:bodyPr vert="horz" lIns="91440" tIns="45720" rIns="91440" bIns="45720" rtlCol="0" anchor="ctr"/>
          <a:lstStyle>
            <a:defPPr>
              <a:defRPr lang="en-US"/>
            </a:defPPr>
            <a:lvl1pPr marL="0" algn="ctr" defTabSz="457200" rtl="0" eaLnBrk="1" latinLnBrk="0" hangingPunct="1">
              <a:defRPr sz="2000" b="1" kern="1200">
                <a:solidFill>
                  <a:srgbClr val="FFFF00"/>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4AB93A-AEF6-4B2B-8015-AB1375F19FCF}" type="slidenum">
              <a:rPr lang="en-US" smtClean="0"/>
              <a:pPr/>
              <a:t>33</a:t>
            </a:fld>
            <a:endParaRPr lang="en-US"/>
          </a:p>
        </p:txBody>
      </p:sp>
    </p:spTree>
    <p:extLst>
      <p:ext uri="{BB962C8B-B14F-4D97-AF65-F5344CB8AC3E}">
        <p14:creationId xmlns:p14="http://schemas.microsoft.com/office/powerpoint/2010/main" val="305645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Philosophies of Interpretation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C9EAE1D-8E40-37BD-93E4-34C0D135EC66}"/>
              </a:ext>
            </a:extLst>
          </p:cNvPr>
          <p:cNvGrpSpPr/>
          <p:nvPr/>
        </p:nvGrpSpPr>
        <p:grpSpPr>
          <a:xfrm>
            <a:off x="1868146" y="2055225"/>
            <a:ext cx="8373475" cy="2800767"/>
            <a:chOff x="351425" y="2055225"/>
            <a:chExt cx="8373475" cy="2800767"/>
          </a:xfrm>
        </p:grpSpPr>
        <p:sp>
          <p:nvSpPr>
            <p:cNvPr id="4" name="Rectangle 6">
              <a:extLst>
                <a:ext uri="{FF2B5EF4-FFF2-40B4-BE49-F238E27FC236}">
                  <a16:creationId xmlns:a16="http://schemas.microsoft.com/office/drawing/2014/main" id="{530D8DBD-7078-E218-6781-7E46BA9451E0}"/>
                </a:ext>
              </a:extLst>
            </p:cNvPr>
            <p:cNvSpPr>
              <a:spLocks noChangeArrowheads="1"/>
            </p:cNvSpPr>
            <p:nvPr/>
          </p:nvSpPr>
          <p:spPr bwMode="auto">
            <a:xfrm>
              <a:off x="351425" y="2055225"/>
              <a:ext cx="36998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tx1"/>
                </a:buClr>
                <a:buSzPct val="150000"/>
              </a:pPr>
              <a:r>
                <a:rPr lang="en-US" altLang="en-US" sz="4400" b="1" dirty="0"/>
                <a:t>1.  Preterist</a:t>
              </a:r>
            </a:p>
            <a:p>
              <a:pPr algn="ctr">
                <a:buClr>
                  <a:schemeClr val="tx1"/>
                </a:buClr>
                <a:buSzPct val="150000"/>
              </a:pPr>
              <a:endParaRPr lang="en-US" altLang="en-US" sz="4400" b="1" dirty="0"/>
            </a:p>
            <a:p>
              <a:pPr algn="ctr">
                <a:buClr>
                  <a:schemeClr val="tx1"/>
                </a:buClr>
                <a:buSzPct val="150000"/>
              </a:pPr>
              <a:endParaRPr lang="en-US" altLang="en-US" sz="4400" b="1" dirty="0"/>
            </a:p>
            <a:p>
              <a:pPr algn="ctr">
                <a:buClr>
                  <a:schemeClr val="tx1"/>
                </a:buClr>
                <a:buSzPct val="150000"/>
              </a:pPr>
              <a:r>
                <a:rPr lang="en-US" altLang="en-US" sz="4400" b="1" dirty="0"/>
                <a:t>2.  Historicist</a:t>
              </a:r>
            </a:p>
          </p:txBody>
        </p:sp>
        <p:sp>
          <p:nvSpPr>
            <p:cNvPr id="5" name="Rectangle 6">
              <a:extLst>
                <a:ext uri="{FF2B5EF4-FFF2-40B4-BE49-F238E27FC236}">
                  <a16:creationId xmlns:a16="http://schemas.microsoft.com/office/drawing/2014/main" id="{82885269-9CCB-093D-E7F7-2E599A0833BE}"/>
                </a:ext>
              </a:extLst>
            </p:cNvPr>
            <p:cNvSpPr>
              <a:spLocks noChangeArrowheads="1"/>
            </p:cNvSpPr>
            <p:nvPr/>
          </p:nvSpPr>
          <p:spPr bwMode="auto">
            <a:xfrm>
              <a:off x="5025025" y="2055225"/>
              <a:ext cx="36998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chemeClr val="tx1"/>
                </a:buClr>
                <a:buSzPct val="150000"/>
              </a:pPr>
              <a:r>
                <a:rPr lang="en-US" altLang="en-US" sz="4400" b="1" dirty="0"/>
                <a:t>3.  Futurist</a:t>
              </a:r>
            </a:p>
            <a:p>
              <a:pPr algn="ctr">
                <a:buClr>
                  <a:schemeClr val="tx1"/>
                </a:buClr>
                <a:buSzPct val="150000"/>
              </a:pPr>
              <a:endParaRPr lang="en-US" altLang="en-US" sz="4400" b="1" dirty="0"/>
            </a:p>
            <a:p>
              <a:pPr algn="ctr">
                <a:buClr>
                  <a:schemeClr val="tx1"/>
                </a:buClr>
                <a:buSzPct val="150000"/>
              </a:pPr>
              <a:endParaRPr lang="en-US" altLang="en-US" sz="4400" b="1" dirty="0"/>
            </a:p>
            <a:p>
              <a:pPr algn="ctr">
                <a:buClr>
                  <a:schemeClr val="tx1"/>
                </a:buClr>
                <a:buSzPct val="150000"/>
              </a:pPr>
              <a:r>
                <a:rPr lang="en-US" altLang="en-US" sz="4400" b="1" dirty="0"/>
                <a:t>4.  Idealist</a:t>
              </a:r>
            </a:p>
          </p:txBody>
        </p:sp>
      </p:grpSp>
    </p:spTree>
    <p:extLst>
      <p:ext uri="{BB962C8B-B14F-4D97-AF65-F5344CB8AC3E}">
        <p14:creationId xmlns:p14="http://schemas.microsoft.com/office/powerpoint/2010/main" val="241289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Philosophies of Interpretation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6">
            <a:extLst>
              <a:ext uri="{FF2B5EF4-FFF2-40B4-BE49-F238E27FC236}">
                <a16:creationId xmlns:a16="http://schemas.microsoft.com/office/drawing/2014/main" id="{F7D43069-B119-B575-FD4E-B322E4D356C6}"/>
              </a:ext>
            </a:extLst>
          </p:cNvPr>
          <p:cNvSpPr>
            <a:spLocks noChangeArrowheads="1"/>
          </p:cNvSpPr>
          <p:nvPr/>
        </p:nvSpPr>
        <p:spPr bwMode="auto">
          <a:xfrm>
            <a:off x="100757" y="644984"/>
            <a:ext cx="11979483" cy="2246769"/>
          </a:xfrm>
          <a:prstGeom prst="rect">
            <a:avLst/>
          </a:prstGeom>
          <a:solidFill>
            <a:schemeClr val="bg1">
              <a:lumMod val="95000"/>
            </a:schemeClr>
          </a:solidFill>
          <a:ln w="9525">
            <a:solidFill>
              <a:schemeClr val="tx1"/>
            </a:solidFill>
            <a:miter lim="800000"/>
            <a:headEnd/>
            <a:tailEnd/>
          </a:ln>
        </p:spPr>
        <p:txBody>
          <a:bodyPr wrap="square">
            <a:spAutoFit/>
          </a:bodyPr>
          <a:lstStyle/>
          <a:p>
            <a:pPr>
              <a:buClr>
                <a:schemeClr val="tx1"/>
              </a:buClr>
              <a:buSzPct val="150000"/>
              <a:defRPr/>
            </a:pPr>
            <a:r>
              <a:rPr lang="en-US" sz="2800" b="1" dirty="0">
                <a:solidFill>
                  <a:srgbClr val="C00000"/>
                </a:solidFill>
                <a:latin typeface="Arial" panose="020B0604020202020204" pitchFamily="34" charset="0"/>
                <a:cs typeface="Arial" panose="020B0604020202020204" pitchFamily="34" charset="0"/>
              </a:rPr>
              <a:t>1.  Preterist</a:t>
            </a:r>
          </a:p>
          <a:p>
            <a:pPr marL="0" lvl="1" algn="just">
              <a:buClr>
                <a:schemeClr val="tx1"/>
              </a:buClr>
              <a:buSzPct val="150000"/>
              <a:defRPr/>
            </a:pPr>
            <a:r>
              <a:rPr lang="en-US" sz="2800" b="1" dirty="0">
                <a:latin typeface="Arial" panose="020B0604020202020204" pitchFamily="34" charset="0"/>
                <a:cs typeface="Arial" panose="020B0604020202020204" pitchFamily="34" charset="0"/>
              </a:rPr>
              <a:t>Study Revelation in its 1st century setting from Nero to Domitian Caesar.  Revelation was fulfilled mostly in 1st and 2nd century from fall of Jerusalem to fall of Roman Empire.  As such, Revelation has no meaning whatsoever for us today.</a:t>
            </a:r>
          </a:p>
        </p:txBody>
      </p:sp>
      <p:sp>
        <p:nvSpPr>
          <p:cNvPr id="5" name="Rectangle 6">
            <a:extLst>
              <a:ext uri="{FF2B5EF4-FFF2-40B4-BE49-F238E27FC236}">
                <a16:creationId xmlns:a16="http://schemas.microsoft.com/office/drawing/2014/main" id="{2DE9A97A-4C94-16F7-DB9A-FA5E1F1E5B4B}"/>
              </a:ext>
            </a:extLst>
          </p:cNvPr>
          <p:cNvSpPr>
            <a:spLocks noChangeArrowheads="1"/>
          </p:cNvSpPr>
          <p:nvPr/>
        </p:nvSpPr>
        <p:spPr bwMode="auto">
          <a:xfrm>
            <a:off x="100757" y="4456454"/>
            <a:ext cx="11979483" cy="2246769"/>
          </a:xfrm>
          <a:prstGeom prst="rect">
            <a:avLst/>
          </a:prstGeom>
          <a:solidFill>
            <a:schemeClr val="bg1">
              <a:lumMod val="95000"/>
            </a:schemeClr>
          </a:solidFill>
          <a:ln w="9525">
            <a:solidFill>
              <a:schemeClr val="tx1"/>
            </a:solidFill>
            <a:miter lim="800000"/>
            <a:headEnd/>
            <a:tailEnd/>
          </a:ln>
        </p:spPr>
        <p:txBody>
          <a:bodyPr wrap="square">
            <a:spAutoFit/>
          </a:bodyPr>
          <a:lstStyle/>
          <a:p>
            <a:pPr algn="just">
              <a:buClr>
                <a:schemeClr val="tx1"/>
              </a:buClr>
              <a:buSzPct val="150000"/>
            </a:pPr>
            <a:r>
              <a:rPr lang="en-US" altLang="en-US" sz="2800" b="1" dirty="0">
                <a:solidFill>
                  <a:srgbClr val="C00000"/>
                </a:solidFill>
                <a:latin typeface="Arial" panose="020B0604020202020204" pitchFamily="34" charset="0"/>
                <a:cs typeface="Arial" panose="020B0604020202020204" pitchFamily="34" charset="0"/>
              </a:rPr>
              <a:t>2.  Historicist</a:t>
            </a:r>
          </a:p>
          <a:p>
            <a:pPr marL="0" lvl="1" algn="just">
              <a:buClr>
                <a:schemeClr val="tx1"/>
              </a:buClr>
              <a:buSzPct val="150000"/>
            </a:pPr>
            <a:r>
              <a:rPr lang="en-US" altLang="en-US" sz="2800" b="1" dirty="0">
                <a:latin typeface="Arial" panose="020B0604020202020204" pitchFamily="34" charset="0"/>
                <a:cs typeface="Arial" panose="020B0604020202020204" pitchFamily="34" charset="0"/>
              </a:rPr>
              <a:t>Revelation is a time scheme in the whole course of history.  Time scheme spans from now into the future.  Time scheme stretches through all time.  As such, we can use Revelation to predict secular, historical events from now until the end of time.</a:t>
            </a:r>
            <a:endParaRPr lang="en-US" altLang="en-US" sz="2800" b="1" dirty="0">
              <a:solidFill>
                <a:srgbClr val="A50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2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Philosophies of Interpretation</a:t>
            </a:r>
          </a:p>
        </p:txBody>
      </p:sp>
      <p:sp>
        <p:nvSpPr>
          <p:cNvPr id="4" name="Rectangle 6">
            <a:extLst>
              <a:ext uri="{FF2B5EF4-FFF2-40B4-BE49-F238E27FC236}">
                <a16:creationId xmlns:a16="http://schemas.microsoft.com/office/drawing/2014/main" id="{44461E09-AACE-9A75-8D6F-E20ECF2B99AB}"/>
              </a:ext>
            </a:extLst>
          </p:cNvPr>
          <p:cNvSpPr>
            <a:spLocks noChangeArrowheads="1"/>
          </p:cNvSpPr>
          <p:nvPr/>
        </p:nvSpPr>
        <p:spPr bwMode="auto">
          <a:xfrm>
            <a:off x="101599" y="645928"/>
            <a:ext cx="11938001" cy="3108543"/>
          </a:xfrm>
          <a:prstGeom prst="rect">
            <a:avLst/>
          </a:prstGeom>
          <a:solidFill>
            <a:schemeClr val="bg1">
              <a:lumMod val="95000"/>
            </a:schemeClr>
          </a:solidFill>
          <a:ln>
            <a:solidFill>
              <a:schemeClr val="tx1"/>
            </a:solid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chemeClr val="tx1"/>
              </a:buClr>
              <a:buSzPct val="150000"/>
            </a:pPr>
            <a:r>
              <a:rPr lang="en-US" altLang="en-US" sz="2800" b="1" dirty="0">
                <a:solidFill>
                  <a:srgbClr val="C00000"/>
                </a:solidFill>
              </a:rPr>
              <a:t>3.  Futurist</a:t>
            </a:r>
          </a:p>
          <a:p>
            <a:pPr marL="0" lvl="1">
              <a:buClr>
                <a:schemeClr val="tx1"/>
              </a:buClr>
              <a:buSzPct val="150000"/>
            </a:pPr>
            <a:r>
              <a:rPr lang="en-US" altLang="en-US" sz="2800" b="1" dirty="0"/>
              <a:t>Adopted by those who believe in Pre-</a:t>
            </a:r>
            <a:r>
              <a:rPr lang="en-US" altLang="en-US" sz="2800" b="1" dirty="0" err="1"/>
              <a:t>Millennialistic</a:t>
            </a:r>
            <a:r>
              <a:rPr lang="en-US" altLang="en-US" sz="2800" b="1" dirty="0"/>
              <a:t> “Eschatology”  (doctrine of “last things”).  As such, it is popular with those who believe:</a:t>
            </a:r>
          </a:p>
          <a:p>
            <a:pPr marL="1200150" lvl="2" indent="-514350">
              <a:buClr>
                <a:schemeClr val="tx1"/>
              </a:buClr>
              <a:buSzPct val="100000"/>
              <a:buFont typeface="+mj-lt"/>
              <a:buAutoNum type="arabicPeriod"/>
            </a:pPr>
            <a:r>
              <a:rPr lang="en-US" altLang="en-US" sz="2800" b="1" dirty="0"/>
              <a:t>Armageddon is a literal, physical battle</a:t>
            </a:r>
          </a:p>
          <a:p>
            <a:pPr marL="1200150" lvl="2" indent="-514350">
              <a:buClr>
                <a:schemeClr val="tx1"/>
              </a:buClr>
              <a:buSzPct val="100000"/>
              <a:buFont typeface="+mj-lt"/>
              <a:buAutoNum type="arabicPeriod"/>
            </a:pPr>
            <a:r>
              <a:rPr lang="en-US" altLang="en-US" sz="2800" b="1" dirty="0"/>
              <a:t>God will defeat his foes via Armageddon</a:t>
            </a:r>
          </a:p>
          <a:p>
            <a:pPr marL="1200150" lvl="2" indent="-514350">
              <a:buClr>
                <a:schemeClr val="tx1"/>
              </a:buClr>
              <a:buSzPct val="100000"/>
              <a:buFont typeface="+mj-lt"/>
              <a:buAutoNum type="arabicPeriod"/>
            </a:pPr>
            <a:r>
              <a:rPr lang="en-US" altLang="en-US" sz="2800" b="1" dirty="0"/>
              <a:t>Jesus will reign on earth 1000 years</a:t>
            </a:r>
          </a:p>
        </p:txBody>
      </p:sp>
      <p:sp>
        <p:nvSpPr>
          <p:cNvPr id="5" name="Rectangle 6">
            <a:extLst>
              <a:ext uri="{FF2B5EF4-FFF2-40B4-BE49-F238E27FC236}">
                <a16:creationId xmlns:a16="http://schemas.microsoft.com/office/drawing/2014/main" id="{C7933C73-29D9-1C59-7CAD-6B140B529933}"/>
              </a:ext>
            </a:extLst>
          </p:cNvPr>
          <p:cNvSpPr>
            <a:spLocks noChangeArrowheads="1"/>
          </p:cNvSpPr>
          <p:nvPr/>
        </p:nvSpPr>
        <p:spPr bwMode="auto">
          <a:xfrm>
            <a:off x="101599" y="4026329"/>
            <a:ext cx="11938001" cy="2677656"/>
          </a:xfrm>
          <a:prstGeom prst="rect">
            <a:avLst/>
          </a:prstGeom>
          <a:solidFill>
            <a:schemeClr val="bg1">
              <a:lumMod val="95000"/>
            </a:schemeClr>
          </a:solidFill>
          <a:ln>
            <a:solidFill>
              <a:schemeClr val="tx1"/>
            </a:solidFill>
          </a:ln>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chemeClr val="tx1"/>
              </a:buClr>
              <a:buSzPct val="150000"/>
            </a:pPr>
            <a:r>
              <a:rPr lang="en-US" altLang="en-US" sz="2800" b="1" dirty="0">
                <a:solidFill>
                  <a:srgbClr val="C00000"/>
                </a:solidFill>
              </a:rPr>
              <a:t>4.  Idealist</a:t>
            </a:r>
          </a:p>
          <a:p>
            <a:pPr marL="0" lvl="1" algn="just">
              <a:buClr>
                <a:schemeClr val="tx1"/>
              </a:buClr>
              <a:buSzPct val="150000"/>
            </a:pPr>
            <a:r>
              <a:rPr lang="en-US" altLang="en-US" sz="2800" b="1" dirty="0"/>
              <a:t>Timelessly symbolic. Symbols and meaning do not change with time. The comfort to Christians is that:</a:t>
            </a:r>
          </a:p>
          <a:p>
            <a:pPr marL="1200150" lvl="2" indent="-514350">
              <a:buClr>
                <a:schemeClr val="tx1"/>
              </a:buClr>
              <a:buSzPct val="100000"/>
              <a:buFont typeface="+mj-lt"/>
              <a:buAutoNum type="arabicPeriod"/>
            </a:pPr>
            <a:r>
              <a:rPr lang="en-US" altLang="en-US" sz="2800" b="1" dirty="0"/>
              <a:t>God will avenge the Faithful’s blood</a:t>
            </a:r>
          </a:p>
          <a:p>
            <a:pPr marL="1200150" lvl="2" indent="-514350">
              <a:buClr>
                <a:schemeClr val="tx1"/>
              </a:buClr>
              <a:buSzPct val="100000"/>
              <a:buFont typeface="+mj-lt"/>
              <a:buAutoNum type="arabicPeriod"/>
            </a:pPr>
            <a:r>
              <a:rPr lang="en-US" altLang="en-US" sz="2800" b="1" dirty="0"/>
              <a:t>The Faithful win the victory</a:t>
            </a:r>
          </a:p>
          <a:p>
            <a:pPr marL="1200150" lvl="2" indent="-514350">
              <a:buClr>
                <a:schemeClr val="tx1"/>
              </a:buClr>
              <a:buSzPct val="100000"/>
              <a:buFont typeface="+mj-lt"/>
              <a:buAutoNum type="arabicPeriod"/>
            </a:pPr>
            <a:r>
              <a:rPr lang="en-US" altLang="en-US" sz="2800" b="1" dirty="0"/>
              <a:t>God will save the Faithful from the 2</a:t>
            </a:r>
            <a:r>
              <a:rPr lang="en-US" altLang="en-US" sz="2800" b="1" baseline="30000" dirty="0"/>
              <a:t>nd</a:t>
            </a:r>
            <a:r>
              <a:rPr lang="en-US" altLang="en-US" sz="2800" b="1" dirty="0"/>
              <a:t> death </a:t>
            </a:r>
          </a:p>
        </p:txBody>
      </p:sp>
    </p:spTree>
    <p:extLst>
      <p:ext uri="{BB962C8B-B14F-4D97-AF65-F5344CB8AC3E}">
        <p14:creationId xmlns:p14="http://schemas.microsoft.com/office/powerpoint/2010/main" val="119732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Detecting Commentator’s Viewpoint</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B7FDCC4-46A1-9A0F-AB28-6CAD7757CBD2}"/>
              </a:ext>
            </a:extLst>
          </p:cNvPr>
          <p:cNvGrpSpPr/>
          <p:nvPr/>
        </p:nvGrpSpPr>
        <p:grpSpPr>
          <a:xfrm>
            <a:off x="2096696" y="668652"/>
            <a:ext cx="7916374" cy="6093976"/>
            <a:chOff x="993543" y="643252"/>
            <a:chExt cx="7916374" cy="6093976"/>
          </a:xfrm>
        </p:grpSpPr>
        <p:sp>
          <p:nvSpPr>
            <p:cNvPr id="5" name="TextBox 4">
              <a:extLst>
                <a:ext uri="{FF2B5EF4-FFF2-40B4-BE49-F238E27FC236}">
                  <a16:creationId xmlns:a16="http://schemas.microsoft.com/office/drawing/2014/main" id="{A9013428-0EDD-E379-6A43-8938F8214BC5}"/>
                </a:ext>
              </a:extLst>
            </p:cNvPr>
            <p:cNvSpPr txBox="1"/>
            <p:nvPr/>
          </p:nvSpPr>
          <p:spPr>
            <a:xfrm>
              <a:off x="993543" y="643252"/>
              <a:ext cx="3294454" cy="6093976"/>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Rev 1:10;  2:10 </a:t>
              </a:r>
            </a:p>
            <a:p>
              <a:r>
                <a:rPr lang="en-US" sz="2600" b="1" dirty="0">
                  <a:latin typeface="Arial" panose="020B0604020202020204" pitchFamily="34" charset="0"/>
                  <a:cs typeface="Arial" panose="020B0604020202020204" pitchFamily="34" charset="0"/>
                </a:rPr>
                <a:t>        3:15-16;  14:13</a:t>
              </a:r>
            </a:p>
            <a:p>
              <a:r>
                <a:rPr lang="en-US" sz="2600" b="1" dirty="0">
                  <a:latin typeface="Arial" panose="020B0604020202020204" pitchFamily="34" charset="0"/>
                  <a:cs typeface="Arial" panose="020B0604020202020204" pitchFamily="34" charset="0"/>
                </a:rPr>
                <a:t>        22:18-19 </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Rev 6:1-4 </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Rev 12:14</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Rev 13:18 </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Rev 16</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Rev 17:10-11 </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Rev 20:8 </a:t>
              </a:r>
            </a:p>
          </p:txBody>
        </p:sp>
        <p:sp>
          <p:nvSpPr>
            <p:cNvPr id="6" name="TextBox 5">
              <a:extLst>
                <a:ext uri="{FF2B5EF4-FFF2-40B4-BE49-F238E27FC236}">
                  <a16:creationId xmlns:a16="http://schemas.microsoft.com/office/drawing/2014/main" id="{56B2C842-86E8-74F5-BCC6-FAE3884C56D0}"/>
                </a:ext>
              </a:extLst>
            </p:cNvPr>
            <p:cNvSpPr txBox="1"/>
            <p:nvPr/>
          </p:nvSpPr>
          <p:spPr>
            <a:xfrm>
              <a:off x="4411506" y="643252"/>
              <a:ext cx="4498411" cy="6093976"/>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Hooked on “Oral Tradition”</a:t>
              </a:r>
            </a:p>
            <a:p>
              <a:endParaRPr lang="en-US" sz="2600" b="1" dirty="0">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Futurist</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Potential Preterist</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Potential Idealist</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Pre-M  , Historicist</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Futurist</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Pre-M , Futurist, Historicist</a:t>
              </a:r>
            </a:p>
          </p:txBody>
        </p:sp>
      </p:grpSp>
    </p:spTree>
    <p:extLst>
      <p:ext uri="{BB962C8B-B14F-4D97-AF65-F5344CB8AC3E}">
        <p14:creationId xmlns:p14="http://schemas.microsoft.com/office/powerpoint/2010/main" val="421097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Homework:  Memory Verse</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85012-8CD5-1284-454B-9F9119B2DBB4}"/>
              </a:ext>
            </a:extLst>
          </p:cNvPr>
          <p:cNvSpPr txBox="1"/>
          <p:nvPr/>
        </p:nvSpPr>
        <p:spPr>
          <a:xfrm>
            <a:off x="-8553" y="651596"/>
            <a:ext cx="12198946" cy="2103140"/>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1 John 1:7  (NKJV)</a:t>
            </a:r>
          </a:p>
          <a:p>
            <a:pPr algn="just"/>
            <a:endParaRPr lang="en-US" sz="2800" b="1" baseline="30000"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7</a:t>
            </a:r>
            <a:r>
              <a:rPr lang="en-US" sz="2800" b="1" baseline="30000" dirty="0">
                <a:latin typeface="Arial" panose="020B0604020202020204" pitchFamily="34" charset="0"/>
                <a:cs typeface="Arial" panose="020B0604020202020204" pitchFamily="34" charset="0"/>
              </a:rPr>
              <a:t>  </a:t>
            </a:r>
            <a:r>
              <a:rPr lang="en-US" sz="2800" b="1" i="1" dirty="0">
                <a:effectLst/>
                <a:latin typeface="Arial" panose="020B0604020202020204" pitchFamily="34" charset="0"/>
                <a:cs typeface="Arial" panose="020B0604020202020204" pitchFamily="34" charset="0"/>
              </a:rPr>
              <a:t>But if we walk in the light as He is in the light, we have fellowship with one another, and the blood of Jesus Christ His Son cleanses us from all sin.</a:t>
            </a:r>
          </a:p>
        </p:txBody>
      </p:sp>
      <p:sp>
        <p:nvSpPr>
          <p:cNvPr id="6" name="TextBox 5">
            <a:extLst>
              <a:ext uri="{FF2B5EF4-FFF2-40B4-BE49-F238E27FC236}">
                <a16:creationId xmlns:a16="http://schemas.microsoft.com/office/drawing/2014/main" id="{79555F02-B445-0C28-0002-B480EF770495}"/>
              </a:ext>
            </a:extLst>
          </p:cNvPr>
          <p:cNvSpPr txBox="1"/>
          <p:nvPr/>
        </p:nvSpPr>
        <p:spPr>
          <a:xfrm>
            <a:off x="-8553" y="651596"/>
            <a:ext cx="12198946" cy="2103140"/>
          </a:xfrm>
          <a:prstGeom prst="rect">
            <a:avLst/>
          </a:prstGeom>
          <a:solidFill>
            <a:srgbClr val="FFFF00"/>
          </a:solidFill>
          <a:ln>
            <a:solidFill>
              <a:schemeClr val="tx1"/>
            </a:solidFill>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1 John 1:7  (NKJV)</a:t>
            </a:r>
          </a:p>
          <a:p>
            <a:pPr algn="just"/>
            <a:endParaRPr lang="en-US" sz="2800" b="1" baseline="30000"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7</a:t>
            </a:r>
            <a:r>
              <a:rPr lang="en-US" sz="2800" b="1" baseline="30000" dirty="0">
                <a:latin typeface="Arial" panose="020B0604020202020204" pitchFamily="34" charset="0"/>
                <a:cs typeface="Arial" panose="020B0604020202020204" pitchFamily="34" charset="0"/>
              </a:rPr>
              <a:t>  </a:t>
            </a:r>
            <a:r>
              <a:rPr lang="en-US" sz="2800" b="1" i="1" dirty="0">
                <a:solidFill>
                  <a:schemeClr val="bg1">
                    <a:lumMod val="65000"/>
                  </a:schemeClr>
                </a:solidFill>
                <a:effectLst/>
                <a:latin typeface="Arial" panose="020B0604020202020204" pitchFamily="34" charset="0"/>
                <a:cs typeface="Arial" panose="020B0604020202020204" pitchFamily="34" charset="0"/>
              </a:rPr>
              <a:t>But</a:t>
            </a:r>
            <a:r>
              <a:rPr lang="en-US" sz="2800" b="1" i="1" dirty="0">
                <a:effectLst/>
                <a:latin typeface="Arial" panose="020B0604020202020204" pitchFamily="34" charset="0"/>
                <a:cs typeface="Arial" panose="020B0604020202020204" pitchFamily="34" charset="0"/>
              </a:rPr>
              <a:t> </a:t>
            </a:r>
            <a:r>
              <a:rPr lang="en-US" sz="2800" b="1" i="1" dirty="0">
                <a:solidFill>
                  <a:srgbClr val="C00000"/>
                </a:solidFill>
                <a:effectLst/>
                <a:latin typeface="Arial" panose="020B0604020202020204" pitchFamily="34" charset="0"/>
                <a:cs typeface="Arial" panose="020B0604020202020204" pitchFamily="34" charset="0"/>
              </a:rPr>
              <a:t>if we walk in the light as He is in the light</a:t>
            </a:r>
            <a:r>
              <a:rPr lang="en-US" sz="2800" b="1" i="1" dirty="0">
                <a:effectLst/>
                <a:latin typeface="Arial" panose="020B0604020202020204" pitchFamily="34" charset="0"/>
                <a:cs typeface="Arial" panose="020B0604020202020204" pitchFamily="34" charset="0"/>
              </a:rPr>
              <a:t>, </a:t>
            </a:r>
            <a:r>
              <a:rPr lang="en-US" sz="2800" b="1" i="1" dirty="0">
                <a:solidFill>
                  <a:schemeClr val="bg1">
                    <a:lumMod val="65000"/>
                  </a:schemeClr>
                </a:solidFill>
                <a:effectLst/>
                <a:latin typeface="Arial" panose="020B0604020202020204" pitchFamily="34" charset="0"/>
                <a:cs typeface="Arial" panose="020B0604020202020204" pitchFamily="34" charset="0"/>
              </a:rPr>
              <a:t>we have fellowship with one another, and </a:t>
            </a:r>
            <a:r>
              <a:rPr lang="en-US" sz="2800" b="1" i="1" dirty="0">
                <a:solidFill>
                  <a:srgbClr val="C00000"/>
                </a:solidFill>
                <a:effectLst/>
                <a:latin typeface="Arial" panose="020B0604020202020204" pitchFamily="34" charset="0"/>
                <a:cs typeface="Arial" panose="020B0604020202020204" pitchFamily="34" charset="0"/>
              </a:rPr>
              <a:t>the blood of Jesus </a:t>
            </a:r>
            <a:r>
              <a:rPr lang="en-US" sz="2800" b="1" i="1" dirty="0">
                <a:solidFill>
                  <a:schemeClr val="bg1">
                    <a:lumMod val="65000"/>
                  </a:schemeClr>
                </a:solidFill>
                <a:effectLst/>
                <a:latin typeface="Arial" panose="020B0604020202020204" pitchFamily="34" charset="0"/>
                <a:cs typeface="Arial" panose="020B0604020202020204" pitchFamily="34" charset="0"/>
              </a:rPr>
              <a:t>Christ His Son </a:t>
            </a:r>
            <a:r>
              <a:rPr lang="en-US" sz="2800" b="1" i="1" dirty="0">
                <a:solidFill>
                  <a:srgbClr val="C00000"/>
                </a:solidFill>
                <a:effectLst/>
                <a:latin typeface="Arial" panose="020B0604020202020204" pitchFamily="34" charset="0"/>
                <a:cs typeface="Arial" panose="020B0604020202020204" pitchFamily="34" charset="0"/>
              </a:rPr>
              <a:t>cleanses us from all sin.</a:t>
            </a:r>
          </a:p>
        </p:txBody>
      </p:sp>
      <p:sp>
        <p:nvSpPr>
          <p:cNvPr id="7" name="TextBox 6">
            <a:extLst>
              <a:ext uri="{FF2B5EF4-FFF2-40B4-BE49-F238E27FC236}">
                <a16:creationId xmlns:a16="http://schemas.microsoft.com/office/drawing/2014/main" id="{B9F9FDDA-A705-738C-0041-FE5C7B25AFE5}"/>
              </a:ext>
            </a:extLst>
          </p:cNvPr>
          <p:cNvSpPr txBox="1"/>
          <p:nvPr/>
        </p:nvSpPr>
        <p:spPr>
          <a:xfrm>
            <a:off x="80966" y="4213349"/>
            <a:ext cx="11947834" cy="1384995"/>
          </a:xfrm>
          <a:prstGeom prst="rect">
            <a:avLst/>
          </a:prstGeom>
          <a:solidFill>
            <a:schemeClr val="bg1">
              <a:lumMod val="95000"/>
            </a:schemeClr>
          </a:solidFill>
          <a:ln>
            <a:solidFill>
              <a:schemeClr val="tx1"/>
            </a:solidFill>
          </a:ln>
        </p:spPr>
        <p:txBody>
          <a:bodyPr wrap="square">
            <a:spAutoFit/>
          </a:bodyPr>
          <a:lstStyle/>
          <a:p>
            <a:pPr algn="ctr"/>
            <a:r>
              <a:rPr lang="en-US" sz="2800" b="1" dirty="0">
                <a:latin typeface="Arial" panose="020B0604020202020204" pitchFamily="34" charset="0"/>
                <a:cs typeface="Arial" panose="020B0604020202020204" pitchFamily="34" charset="0"/>
              </a:rPr>
              <a:t>Rich Man and Lazarus</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Luke 16:19-31</a:t>
            </a:r>
          </a:p>
        </p:txBody>
      </p:sp>
    </p:spTree>
    <p:extLst>
      <p:ext uri="{BB962C8B-B14F-4D97-AF65-F5344CB8AC3E}">
        <p14:creationId xmlns:p14="http://schemas.microsoft.com/office/powerpoint/2010/main" val="59440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nvGrpSpPr>
          <p:cNvPr id="8" name="Group 7">
            <a:extLst>
              <a:ext uri="{FF2B5EF4-FFF2-40B4-BE49-F238E27FC236}">
                <a16:creationId xmlns:a16="http://schemas.microsoft.com/office/drawing/2014/main" id="{78F01A54-A304-38C6-8108-95033027A8D1}"/>
              </a:ext>
            </a:extLst>
          </p:cNvPr>
          <p:cNvGrpSpPr/>
          <p:nvPr/>
        </p:nvGrpSpPr>
        <p:grpSpPr>
          <a:xfrm>
            <a:off x="850546" y="159635"/>
            <a:ext cx="10510824" cy="3666599"/>
            <a:chOff x="-673455" y="1257712"/>
            <a:chExt cx="10510824" cy="3666599"/>
          </a:xfrm>
        </p:grpSpPr>
        <p:sp>
          <p:nvSpPr>
            <p:cNvPr id="4" name="TextBox 3">
              <a:extLst>
                <a:ext uri="{FF2B5EF4-FFF2-40B4-BE49-F238E27FC236}">
                  <a16:creationId xmlns:a16="http://schemas.microsoft.com/office/drawing/2014/main" id="{F2B95930-7A75-02DB-2E07-DACB74553C80}"/>
                </a:ext>
              </a:extLst>
            </p:cNvPr>
            <p:cNvSpPr txBox="1"/>
            <p:nvPr/>
          </p:nvSpPr>
          <p:spPr>
            <a:xfrm>
              <a:off x="-673455" y="1257712"/>
              <a:ext cx="10453631" cy="3631763"/>
            </a:xfrm>
            <a:prstGeom prst="rect">
              <a:avLst/>
            </a:prstGeom>
            <a:noFill/>
          </p:spPr>
          <p:txBody>
            <a:bodyPr wrap="none" rtlCol="0">
              <a:spAutoFit/>
            </a:bodyPr>
            <a:lstStyle/>
            <a:p>
              <a:pPr algn="ctr"/>
              <a:r>
                <a:rPr lang="en-US" sz="11500" b="1" dirty="0">
                  <a:solidFill>
                    <a:schemeClr val="accent1">
                      <a:lumMod val="60000"/>
                      <a:lumOff val="40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60000"/>
                      <a:lumOff val="40000"/>
                    </a:schemeClr>
                  </a:solidFill>
                  <a:latin typeface="Arial Rounded MT Bold" panose="020F0704030504030204" pitchFamily="34" charset="0"/>
                  <a:cs typeface="Arial" panose="020B0604020202020204" pitchFamily="34" charset="0"/>
                </a:rPr>
                <a:t>Characteristic</a:t>
              </a:r>
            </a:p>
          </p:txBody>
        </p:sp>
        <p:sp>
          <p:nvSpPr>
            <p:cNvPr id="5" name="TextBox 4">
              <a:extLst>
                <a:ext uri="{FF2B5EF4-FFF2-40B4-BE49-F238E27FC236}">
                  <a16:creationId xmlns:a16="http://schemas.microsoft.com/office/drawing/2014/main" id="{A37EA48D-8C58-6753-CE6C-864A69A68C1A}"/>
                </a:ext>
              </a:extLst>
            </p:cNvPr>
            <p:cNvSpPr txBox="1"/>
            <p:nvPr/>
          </p:nvSpPr>
          <p:spPr>
            <a:xfrm>
              <a:off x="-616262" y="1292548"/>
              <a:ext cx="10453631" cy="3631763"/>
            </a:xfrm>
            <a:prstGeom prst="rect">
              <a:avLst/>
            </a:prstGeom>
            <a:noFill/>
          </p:spPr>
          <p:txBody>
            <a:bodyPr wrap="none" rtlCol="0">
              <a:spAutoFit/>
            </a:bodyPr>
            <a:lstStyle/>
            <a:p>
              <a:pPr algn="ctr"/>
              <a:r>
                <a:rPr lang="en-US" sz="11500" b="1" dirty="0">
                  <a:solidFill>
                    <a:schemeClr val="accent1">
                      <a:lumMod val="50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50000"/>
                    </a:schemeClr>
                  </a:solidFill>
                  <a:latin typeface="Arial Rounded MT Bold" panose="020F0704030504030204" pitchFamily="34" charset="0"/>
                  <a:cs typeface="Arial" panose="020B0604020202020204" pitchFamily="34" charset="0"/>
                </a:rPr>
                <a:t>Characteristic</a:t>
              </a:r>
            </a:p>
          </p:txBody>
        </p:sp>
        <p:sp>
          <p:nvSpPr>
            <p:cNvPr id="6" name="TextBox 5">
              <a:extLst>
                <a:ext uri="{FF2B5EF4-FFF2-40B4-BE49-F238E27FC236}">
                  <a16:creationId xmlns:a16="http://schemas.microsoft.com/office/drawing/2014/main" id="{111E5907-8833-163E-4B19-7D20AB4543E3}"/>
                </a:ext>
              </a:extLst>
            </p:cNvPr>
            <p:cNvSpPr txBox="1"/>
            <p:nvPr/>
          </p:nvSpPr>
          <p:spPr>
            <a:xfrm>
              <a:off x="-655380" y="1275130"/>
              <a:ext cx="10453631" cy="3631763"/>
            </a:xfrm>
            <a:prstGeom prst="rect">
              <a:avLst/>
            </a:prstGeom>
            <a:noFill/>
          </p:spPr>
          <p:txBody>
            <a:bodyPr wrap="none" rtlCol="0">
              <a:spAutoFit/>
            </a:bodyPr>
            <a:lstStyle/>
            <a:p>
              <a:pPr algn="ctr"/>
              <a:r>
                <a:rPr lang="en-US" sz="11500" b="1" dirty="0">
                  <a:solidFill>
                    <a:schemeClr val="accent1">
                      <a:lumMod val="75000"/>
                    </a:schemeClr>
                  </a:solidFill>
                  <a:latin typeface="Arial Rounded MT Bold" panose="020F0704030504030204" pitchFamily="34" charset="0"/>
                  <a:cs typeface="Arial" panose="020B0604020202020204" pitchFamily="34" charset="0"/>
                </a:rPr>
                <a:t>Revelation</a:t>
              </a:r>
            </a:p>
            <a:p>
              <a:pPr algn="ctr"/>
              <a:r>
                <a:rPr lang="en-US" sz="11500" b="1" dirty="0">
                  <a:solidFill>
                    <a:schemeClr val="accent1">
                      <a:lumMod val="75000"/>
                    </a:schemeClr>
                  </a:solidFill>
                  <a:latin typeface="Arial Rounded MT Bold" panose="020F0704030504030204" pitchFamily="34" charset="0"/>
                  <a:cs typeface="Arial" panose="020B0604020202020204" pitchFamily="34" charset="0"/>
                </a:rPr>
                <a:t>Characteristic</a:t>
              </a:r>
            </a:p>
          </p:txBody>
        </p:sp>
      </p:grpSp>
      <p:grpSp>
        <p:nvGrpSpPr>
          <p:cNvPr id="3" name="Group 2">
            <a:extLst>
              <a:ext uri="{FF2B5EF4-FFF2-40B4-BE49-F238E27FC236}">
                <a16:creationId xmlns:a16="http://schemas.microsoft.com/office/drawing/2014/main" id="{E0AC8B13-69FC-6E13-DCE4-5775B829BD6D}"/>
              </a:ext>
            </a:extLst>
          </p:cNvPr>
          <p:cNvGrpSpPr/>
          <p:nvPr/>
        </p:nvGrpSpPr>
        <p:grpSpPr>
          <a:xfrm>
            <a:off x="145966" y="4870606"/>
            <a:ext cx="11923487" cy="1604496"/>
            <a:chOff x="-1378034" y="1257712"/>
            <a:chExt cx="11923487" cy="1604496"/>
          </a:xfrm>
        </p:grpSpPr>
        <p:sp>
          <p:nvSpPr>
            <p:cNvPr id="7" name="TextBox 6">
              <a:extLst>
                <a:ext uri="{FF2B5EF4-FFF2-40B4-BE49-F238E27FC236}">
                  <a16:creationId xmlns:a16="http://schemas.microsoft.com/office/drawing/2014/main" id="{9EBAD770-BA4F-59BB-E1C4-3D0D8456E9E2}"/>
                </a:ext>
              </a:extLst>
            </p:cNvPr>
            <p:cNvSpPr txBox="1"/>
            <p:nvPr/>
          </p:nvSpPr>
          <p:spPr>
            <a:xfrm>
              <a:off x="-1378034" y="1257712"/>
              <a:ext cx="11862799" cy="1569660"/>
            </a:xfrm>
            <a:prstGeom prst="rect">
              <a:avLst/>
            </a:prstGeom>
            <a:noFill/>
          </p:spPr>
          <p:txBody>
            <a:bodyPr wrap="none" rtlCol="0">
              <a:spAutoFit/>
            </a:bodyPr>
            <a:lstStyle/>
            <a:p>
              <a:pPr algn="ctr"/>
              <a:r>
                <a:rPr lang="en-US" sz="9600" b="1" dirty="0">
                  <a:solidFill>
                    <a:schemeClr val="accent1">
                      <a:lumMod val="60000"/>
                      <a:lumOff val="40000"/>
                    </a:schemeClr>
                  </a:solidFill>
                  <a:latin typeface="Arial Rounded MT Bold" panose="020F0704030504030204" pitchFamily="34" charset="0"/>
                  <a:cs typeface="Arial" panose="020B0604020202020204" pitchFamily="34" charset="0"/>
                </a:rPr>
                <a:t>“Revelation Top 10”</a:t>
              </a:r>
            </a:p>
          </p:txBody>
        </p:sp>
        <p:sp>
          <p:nvSpPr>
            <p:cNvPr id="9" name="TextBox 8">
              <a:extLst>
                <a:ext uri="{FF2B5EF4-FFF2-40B4-BE49-F238E27FC236}">
                  <a16:creationId xmlns:a16="http://schemas.microsoft.com/office/drawing/2014/main" id="{F5224852-5BCA-193F-92E6-AD5D6DF80A54}"/>
                </a:ext>
              </a:extLst>
            </p:cNvPr>
            <p:cNvSpPr txBox="1"/>
            <p:nvPr/>
          </p:nvSpPr>
          <p:spPr>
            <a:xfrm>
              <a:off x="-1317346" y="1292548"/>
              <a:ext cx="11862799" cy="1569660"/>
            </a:xfrm>
            <a:prstGeom prst="rect">
              <a:avLst/>
            </a:prstGeom>
            <a:noFill/>
          </p:spPr>
          <p:txBody>
            <a:bodyPr wrap="none" rtlCol="0">
              <a:spAutoFit/>
            </a:bodyPr>
            <a:lstStyle/>
            <a:p>
              <a:pPr algn="ctr"/>
              <a:r>
                <a:rPr lang="en-US" sz="9600" b="1" dirty="0">
                  <a:solidFill>
                    <a:schemeClr val="accent1">
                      <a:lumMod val="50000"/>
                    </a:schemeClr>
                  </a:solidFill>
                  <a:latin typeface="Arial Rounded MT Bold" panose="020F0704030504030204" pitchFamily="34" charset="0"/>
                  <a:cs typeface="Arial" panose="020B0604020202020204" pitchFamily="34" charset="0"/>
                </a:rPr>
                <a:t>“Revelation Top 10”</a:t>
              </a:r>
            </a:p>
          </p:txBody>
        </p:sp>
        <p:sp>
          <p:nvSpPr>
            <p:cNvPr id="10" name="TextBox 9">
              <a:extLst>
                <a:ext uri="{FF2B5EF4-FFF2-40B4-BE49-F238E27FC236}">
                  <a16:creationId xmlns:a16="http://schemas.microsoft.com/office/drawing/2014/main" id="{C78E930D-60E8-EB7B-0E10-1AC7E1A15B8A}"/>
                </a:ext>
              </a:extLst>
            </p:cNvPr>
            <p:cNvSpPr txBox="1"/>
            <p:nvPr/>
          </p:nvSpPr>
          <p:spPr>
            <a:xfrm>
              <a:off x="-1350335" y="1275130"/>
              <a:ext cx="11862799" cy="1569660"/>
            </a:xfrm>
            <a:prstGeom prst="rect">
              <a:avLst/>
            </a:prstGeom>
            <a:noFill/>
          </p:spPr>
          <p:txBody>
            <a:bodyPr wrap="none" rtlCol="0">
              <a:spAutoFit/>
            </a:bodyPr>
            <a:lstStyle/>
            <a:p>
              <a:pPr algn="ctr"/>
              <a:r>
                <a:rPr lang="en-US" sz="9600" b="1" dirty="0">
                  <a:solidFill>
                    <a:schemeClr val="accent1">
                      <a:lumMod val="75000"/>
                    </a:schemeClr>
                  </a:solidFill>
                  <a:latin typeface="Arial Rounded MT Bold" panose="020F0704030504030204" pitchFamily="34" charset="0"/>
                  <a:cs typeface="Arial" panose="020B0604020202020204" pitchFamily="34" charset="0"/>
                </a:rPr>
                <a:t>“Revelation Top 10”</a:t>
              </a:r>
            </a:p>
          </p:txBody>
        </p:sp>
      </p:grpSp>
    </p:spTree>
    <p:extLst>
      <p:ext uri="{BB962C8B-B14F-4D97-AF65-F5344CB8AC3E}">
        <p14:creationId xmlns:p14="http://schemas.microsoft.com/office/powerpoint/2010/main" val="30302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D6866A-E04B-DECF-1317-2638ED8AC624}"/>
              </a:ext>
            </a:extLst>
          </p:cNvPr>
          <p:cNvSpPr>
            <a:spLocks noGrp="1"/>
          </p:cNvSpPr>
          <p:nvPr>
            <p:ph type="sldNum" sz="quarter" idx="10"/>
          </p:nvPr>
        </p:nvSpPr>
        <p:spPr/>
        <p:txBody>
          <a:bodyPr/>
          <a:lstStyle/>
          <a:p>
            <a:fld id="{074AB93A-AEF6-4B2B-8015-AB1375F19FCF}" type="slidenum">
              <a:rPr lang="en-US" smtClean="0"/>
              <a:pPr/>
              <a:t>4</a:t>
            </a:fld>
            <a:endParaRPr lang="en-US"/>
          </a:p>
        </p:txBody>
      </p:sp>
      <p:pic>
        <p:nvPicPr>
          <p:cNvPr id="4" name="Picture 3">
            <a:extLst>
              <a:ext uri="{FF2B5EF4-FFF2-40B4-BE49-F238E27FC236}">
                <a16:creationId xmlns:a16="http://schemas.microsoft.com/office/drawing/2014/main" id="{0BA85BD9-1D5E-E26C-E2C5-04DDD67B31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156165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Top 10 Contrasts</a:t>
            </a:r>
            <a:endParaRPr lang="en-US" altLang="en-US" sz="3200" b="1" u="sng" dirty="0">
              <a:solidFill>
                <a:srgbClr val="FFFF00"/>
              </a:solidFill>
              <a:latin typeface="Arial" panose="020B0604020202020204" pitchFamily="34" charset="0"/>
              <a:cs typeface="Arial" panose="020B0604020202020204" pitchFamily="34" charset="0"/>
            </a:endParaRP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9E41B5B-E136-EEF6-A199-FF7AA22E31ED}"/>
              </a:ext>
            </a:extLst>
          </p:cNvPr>
          <p:cNvSpPr>
            <a:spLocks noChangeArrowheads="1"/>
          </p:cNvSpPr>
          <p:nvPr/>
        </p:nvSpPr>
        <p:spPr bwMode="auto">
          <a:xfrm>
            <a:off x="263951" y="4827033"/>
            <a:ext cx="9108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b="1" dirty="0">
              <a:solidFill>
                <a:srgbClr val="A50021"/>
              </a:solidFill>
              <a:latin typeface="Courier New" panose="02070309020205020404" pitchFamily="49" charset="0"/>
            </a:endParaRPr>
          </a:p>
          <a:p>
            <a:endParaRPr lang="en-US" altLang="en-US" sz="2400" b="1" dirty="0">
              <a:solidFill>
                <a:srgbClr val="A50021"/>
              </a:solidFill>
              <a:latin typeface="Courier New" panose="02070309020205020404" pitchFamily="49" charset="0"/>
            </a:endParaRPr>
          </a:p>
        </p:txBody>
      </p:sp>
      <p:sp>
        <p:nvSpPr>
          <p:cNvPr id="5" name="TextBox 4">
            <a:extLst>
              <a:ext uri="{FF2B5EF4-FFF2-40B4-BE49-F238E27FC236}">
                <a16:creationId xmlns:a16="http://schemas.microsoft.com/office/drawing/2014/main" id="{32F93774-C306-E6F6-1BA6-B43A463930C1}"/>
              </a:ext>
            </a:extLst>
          </p:cNvPr>
          <p:cNvSpPr txBox="1"/>
          <p:nvPr/>
        </p:nvSpPr>
        <p:spPr>
          <a:xfrm>
            <a:off x="7203792" y="614464"/>
            <a:ext cx="4626552"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Sun not needed (Glory of God)</a:t>
            </a:r>
          </a:p>
        </p:txBody>
      </p:sp>
      <p:sp>
        <p:nvSpPr>
          <p:cNvPr id="6" name="TextBox 5">
            <a:extLst>
              <a:ext uri="{FF2B5EF4-FFF2-40B4-BE49-F238E27FC236}">
                <a16:creationId xmlns:a16="http://schemas.microsoft.com/office/drawing/2014/main" id="{701E1C84-CE68-293F-E9B1-9BE4798C60A4}"/>
              </a:ext>
            </a:extLst>
          </p:cNvPr>
          <p:cNvSpPr txBox="1"/>
          <p:nvPr/>
        </p:nvSpPr>
        <p:spPr>
          <a:xfrm>
            <a:off x="292526" y="614464"/>
            <a:ext cx="3059907"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Sun / moon created</a:t>
            </a:r>
          </a:p>
        </p:txBody>
      </p:sp>
      <p:sp>
        <p:nvSpPr>
          <p:cNvPr id="7" name="TextBox 6">
            <a:extLst>
              <a:ext uri="{FF2B5EF4-FFF2-40B4-BE49-F238E27FC236}">
                <a16:creationId xmlns:a16="http://schemas.microsoft.com/office/drawing/2014/main" id="{D2BB3F5D-126A-8D22-3301-B48B30B6B4D7}"/>
              </a:ext>
            </a:extLst>
          </p:cNvPr>
          <p:cNvSpPr txBox="1"/>
          <p:nvPr/>
        </p:nvSpPr>
        <p:spPr>
          <a:xfrm>
            <a:off x="292526" y="1246438"/>
            <a:ext cx="3283585"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Sin entered our lives</a:t>
            </a:r>
          </a:p>
        </p:txBody>
      </p:sp>
      <p:sp>
        <p:nvSpPr>
          <p:cNvPr id="8" name="TextBox 7">
            <a:extLst>
              <a:ext uri="{FF2B5EF4-FFF2-40B4-BE49-F238E27FC236}">
                <a16:creationId xmlns:a16="http://schemas.microsoft.com/office/drawing/2014/main" id="{096A21F5-483F-3117-F11B-5F5E00CE8034}"/>
              </a:ext>
            </a:extLst>
          </p:cNvPr>
          <p:cNvSpPr txBox="1"/>
          <p:nvPr/>
        </p:nvSpPr>
        <p:spPr>
          <a:xfrm>
            <a:off x="7420269" y="1246439"/>
            <a:ext cx="4410075"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Sin banished to Lake of Fire</a:t>
            </a:r>
          </a:p>
        </p:txBody>
      </p:sp>
      <p:sp>
        <p:nvSpPr>
          <p:cNvPr id="9" name="TextBox 8">
            <a:extLst>
              <a:ext uri="{FF2B5EF4-FFF2-40B4-BE49-F238E27FC236}">
                <a16:creationId xmlns:a16="http://schemas.microsoft.com/office/drawing/2014/main" id="{3FBAFFE3-D947-6CB5-96F5-D1D5FEAEAB6C}"/>
              </a:ext>
            </a:extLst>
          </p:cNvPr>
          <p:cNvSpPr txBox="1"/>
          <p:nvPr/>
        </p:nvSpPr>
        <p:spPr>
          <a:xfrm>
            <a:off x="292526" y="1878412"/>
            <a:ext cx="2664617"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We ran from God</a:t>
            </a:r>
          </a:p>
        </p:txBody>
      </p:sp>
      <p:sp>
        <p:nvSpPr>
          <p:cNvPr id="10" name="TextBox 9">
            <a:extLst>
              <a:ext uri="{FF2B5EF4-FFF2-40B4-BE49-F238E27FC236}">
                <a16:creationId xmlns:a16="http://schemas.microsoft.com/office/drawing/2014/main" id="{BF102A6A-B34F-4B74-3B18-2F6991590186}"/>
              </a:ext>
            </a:extLst>
          </p:cNvPr>
          <p:cNvSpPr txBox="1"/>
          <p:nvPr/>
        </p:nvSpPr>
        <p:spPr>
          <a:xfrm>
            <a:off x="6398594" y="1878414"/>
            <a:ext cx="5431749"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We boldly approach God thru Jesus</a:t>
            </a:r>
          </a:p>
        </p:txBody>
      </p:sp>
      <p:sp>
        <p:nvSpPr>
          <p:cNvPr id="11" name="TextBox 10">
            <a:extLst>
              <a:ext uri="{FF2B5EF4-FFF2-40B4-BE49-F238E27FC236}">
                <a16:creationId xmlns:a16="http://schemas.microsoft.com/office/drawing/2014/main" id="{DBF34587-FC9C-1ED5-C56D-18DB2679651C}"/>
              </a:ext>
            </a:extLst>
          </p:cNvPr>
          <p:cNvSpPr txBox="1"/>
          <p:nvPr/>
        </p:nvSpPr>
        <p:spPr>
          <a:xfrm>
            <a:off x="292526" y="2510386"/>
            <a:ext cx="3059907"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Sin’s curse infected</a:t>
            </a:r>
          </a:p>
        </p:txBody>
      </p:sp>
      <p:sp>
        <p:nvSpPr>
          <p:cNvPr id="12" name="TextBox 11">
            <a:extLst>
              <a:ext uri="{FF2B5EF4-FFF2-40B4-BE49-F238E27FC236}">
                <a16:creationId xmlns:a16="http://schemas.microsoft.com/office/drawing/2014/main" id="{8EC82954-6AAA-CD1C-BA7F-EDAD4F9CC696}"/>
              </a:ext>
            </a:extLst>
          </p:cNvPr>
          <p:cNvSpPr txBox="1"/>
          <p:nvPr/>
        </p:nvSpPr>
        <p:spPr>
          <a:xfrm>
            <a:off x="8617878" y="2510389"/>
            <a:ext cx="3212465"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Sin’s curse removed</a:t>
            </a:r>
          </a:p>
        </p:txBody>
      </p:sp>
      <p:sp>
        <p:nvSpPr>
          <p:cNvPr id="13" name="TextBox 12">
            <a:extLst>
              <a:ext uri="{FF2B5EF4-FFF2-40B4-BE49-F238E27FC236}">
                <a16:creationId xmlns:a16="http://schemas.microsoft.com/office/drawing/2014/main" id="{3DDC0D89-F455-D316-E4A1-ACBB10B4BB82}"/>
              </a:ext>
            </a:extLst>
          </p:cNvPr>
          <p:cNvSpPr txBox="1"/>
          <p:nvPr/>
        </p:nvSpPr>
        <p:spPr>
          <a:xfrm>
            <a:off x="292526" y="3142360"/>
            <a:ext cx="3655100"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Sorrow, Tears appeared</a:t>
            </a:r>
          </a:p>
        </p:txBody>
      </p:sp>
      <p:sp>
        <p:nvSpPr>
          <p:cNvPr id="14" name="TextBox 13">
            <a:extLst>
              <a:ext uri="{FF2B5EF4-FFF2-40B4-BE49-F238E27FC236}">
                <a16:creationId xmlns:a16="http://schemas.microsoft.com/office/drawing/2014/main" id="{713AAEC5-EA13-FA3C-1947-553BAE17423B}"/>
              </a:ext>
            </a:extLst>
          </p:cNvPr>
          <p:cNvSpPr txBox="1"/>
          <p:nvPr/>
        </p:nvSpPr>
        <p:spPr>
          <a:xfrm>
            <a:off x="7977799" y="3142364"/>
            <a:ext cx="3852545"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God wipes away all tears</a:t>
            </a:r>
          </a:p>
        </p:txBody>
      </p:sp>
      <p:sp>
        <p:nvSpPr>
          <p:cNvPr id="15" name="TextBox 14">
            <a:extLst>
              <a:ext uri="{FF2B5EF4-FFF2-40B4-BE49-F238E27FC236}">
                <a16:creationId xmlns:a16="http://schemas.microsoft.com/office/drawing/2014/main" id="{13A14B3E-E4CB-9E08-7CBB-EB675D3286BD}"/>
              </a:ext>
            </a:extLst>
          </p:cNvPr>
          <p:cNvSpPr txBox="1"/>
          <p:nvPr/>
        </p:nvSpPr>
        <p:spPr>
          <a:xfrm>
            <a:off x="292526" y="3774334"/>
            <a:ext cx="5026820"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Earth became painful &amp; temporal </a:t>
            </a:r>
            <a:endParaRPr lang="en-US" sz="2400" dirty="0">
              <a:solidFill>
                <a:srgbClr val="C0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91503EA-D49E-150A-CC08-3CDB37909AC9}"/>
              </a:ext>
            </a:extLst>
          </p:cNvPr>
          <p:cNvSpPr txBox="1"/>
          <p:nvPr/>
        </p:nvSpPr>
        <p:spPr>
          <a:xfrm>
            <a:off x="7420269" y="3774339"/>
            <a:ext cx="4410075"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We have no pain; eternal</a:t>
            </a:r>
            <a:endParaRPr lang="en-US" sz="2400" dirty="0">
              <a:solidFill>
                <a:srgbClr val="00206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E207BE8-AAA0-A355-3003-4809E890DEC2}"/>
              </a:ext>
            </a:extLst>
          </p:cNvPr>
          <p:cNvSpPr txBox="1"/>
          <p:nvPr/>
        </p:nvSpPr>
        <p:spPr>
          <a:xfrm>
            <a:off x="292526" y="4406308"/>
            <a:ext cx="2876550"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Fear defeats us </a:t>
            </a:r>
            <a:endParaRPr lang="en-US" sz="2400" dirty="0">
              <a:solidFill>
                <a:srgbClr val="C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434CBDA-FD28-B4F6-C693-F05A5D3378CA}"/>
              </a:ext>
            </a:extLst>
          </p:cNvPr>
          <p:cNvSpPr txBox="1"/>
          <p:nvPr/>
        </p:nvSpPr>
        <p:spPr>
          <a:xfrm>
            <a:off x="6803524" y="4406314"/>
            <a:ext cx="5026820"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Fear defeated thru blood of Lamb</a:t>
            </a:r>
            <a:endParaRPr lang="en-US" sz="240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0366B02-6B36-C4EC-C4B5-4F005C035427}"/>
              </a:ext>
            </a:extLst>
          </p:cNvPr>
          <p:cNvSpPr txBox="1"/>
          <p:nvPr/>
        </p:nvSpPr>
        <p:spPr>
          <a:xfrm>
            <a:off x="292526" y="6302237"/>
            <a:ext cx="3983830"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Hid our face from God </a:t>
            </a:r>
            <a:endParaRPr lang="en-US" sz="2400" dirty="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0D22947-A401-E1C7-3817-4A9560D6E344}"/>
              </a:ext>
            </a:extLst>
          </p:cNvPr>
          <p:cNvSpPr txBox="1"/>
          <p:nvPr/>
        </p:nvSpPr>
        <p:spPr>
          <a:xfrm>
            <a:off x="4980599" y="6302237"/>
            <a:ext cx="6849745"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Anticipate seeing God face to face for eternity</a:t>
            </a:r>
            <a:endParaRPr lang="en-US" sz="2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03FCCFB-30E5-E957-736F-69090AFAC7D6}"/>
              </a:ext>
            </a:extLst>
          </p:cNvPr>
          <p:cNvSpPr txBox="1"/>
          <p:nvPr/>
        </p:nvSpPr>
        <p:spPr>
          <a:xfrm>
            <a:off x="7134520" y="5670264"/>
            <a:ext cx="4695824"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Death and Hades defeated</a:t>
            </a:r>
            <a:endParaRPr lang="en-US" sz="2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425FC39-FFA8-AD36-FB66-D850E2576BBA}"/>
              </a:ext>
            </a:extLst>
          </p:cNvPr>
          <p:cNvSpPr txBox="1"/>
          <p:nvPr/>
        </p:nvSpPr>
        <p:spPr>
          <a:xfrm>
            <a:off x="292526" y="5670256"/>
            <a:ext cx="3059907"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Death defeats us </a:t>
            </a:r>
            <a:endParaRPr lang="en-US" sz="2400" dirty="0">
              <a:solidFill>
                <a:srgbClr val="C0000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AB1AE3B5-4351-4FFE-DBDE-27B96883AC21}"/>
              </a:ext>
            </a:extLst>
          </p:cNvPr>
          <p:cNvSpPr txBox="1"/>
          <p:nvPr/>
        </p:nvSpPr>
        <p:spPr>
          <a:xfrm>
            <a:off x="292526" y="5038282"/>
            <a:ext cx="2736057" cy="461665"/>
          </a:xfrm>
          <a:prstGeom prst="rect">
            <a:avLst/>
          </a:prstGeom>
          <a:solidFill>
            <a:schemeClr val="bg1">
              <a:lumMod val="95000"/>
            </a:schemeClr>
          </a:solidFill>
        </p:spPr>
        <p:txBody>
          <a:bodyPr wrap="square">
            <a:spAutoFit/>
          </a:bodyPr>
          <a:lstStyle/>
          <a:p>
            <a:r>
              <a:rPr lang="en-US" altLang="en-US" sz="2400" b="1" dirty="0">
                <a:solidFill>
                  <a:srgbClr val="C00000"/>
                </a:solidFill>
                <a:latin typeface="Arial" panose="020B0604020202020204" pitchFamily="34" charset="0"/>
                <a:cs typeface="Arial" panose="020B0604020202020204" pitchFamily="34" charset="0"/>
              </a:rPr>
              <a:t>Destined to die </a:t>
            </a:r>
            <a:endParaRPr lang="en-US" sz="2400" dirty="0">
              <a:solidFill>
                <a:srgbClr val="C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53BC308-EDF9-B355-0AA3-297768F99F76}"/>
              </a:ext>
            </a:extLst>
          </p:cNvPr>
          <p:cNvSpPr txBox="1"/>
          <p:nvPr/>
        </p:nvSpPr>
        <p:spPr>
          <a:xfrm>
            <a:off x="8953794" y="5038289"/>
            <a:ext cx="2876550" cy="461665"/>
          </a:xfrm>
          <a:prstGeom prst="rect">
            <a:avLst/>
          </a:prstGeom>
          <a:solidFill>
            <a:schemeClr val="bg1">
              <a:lumMod val="95000"/>
            </a:schemeClr>
          </a:solidFill>
        </p:spPr>
        <p:txBody>
          <a:bodyPr wrap="square">
            <a:spAutoFit/>
          </a:bodyPr>
          <a:lstStyle/>
          <a:p>
            <a:pPr algn="r"/>
            <a:r>
              <a:rPr lang="en-US" altLang="en-US" sz="2400" b="1" dirty="0">
                <a:solidFill>
                  <a:srgbClr val="002060"/>
                </a:solidFill>
                <a:latin typeface="Arial" panose="020B0604020202020204" pitchFamily="34" charset="0"/>
                <a:cs typeface="Arial" panose="020B0604020202020204" pitchFamily="34" charset="0"/>
              </a:rPr>
              <a:t>Destined to live </a:t>
            </a:r>
            <a:endParaRPr lang="en-US" sz="2400" dirty="0">
              <a:solidFill>
                <a:srgbClr val="00206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1644DA4-6687-79D6-60FE-0C0FE51827E5}"/>
              </a:ext>
            </a:extLst>
          </p:cNvPr>
          <p:cNvSpPr/>
          <p:nvPr/>
        </p:nvSpPr>
        <p:spPr>
          <a:xfrm>
            <a:off x="-663" y="1138424"/>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34BAC85C-E9D6-349F-D40D-F74137A69096}"/>
              </a:ext>
            </a:extLst>
          </p:cNvPr>
          <p:cNvSpPr/>
          <p:nvPr/>
        </p:nvSpPr>
        <p:spPr>
          <a:xfrm>
            <a:off x="-663" y="1770398"/>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CF5E081C-AE13-2ACC-877C-45FA96DE11A8}"/>
              </a:ext>
            </a:extLst>
          </p:cNvPr>
          <p:cNvSpPr/>
          <p:nvPr/>
        </p:nvSpPr>
        <p:spPr>
          <a:xfrm>
            <a:off x="-663" y="2402372"/>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C24FFA10-8879-C4F5-8058-E7D7746D9503}"/>
              </a:ext>
            </a:extLst>
          </p:cNvPr>
          <p:cNvSpPr/>
          <p:nvPr/>
        </p:nvSpPr>
        <p:spPr>
          <a:xfrm>
            <a:off x="-663" y="3034346"/>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28">
            <a:extLst>
              <a:ext uri="{FF2B5EF4-FFF2-40B4-BE49-F238E27FC236}">
                <a16:creationId xmlns:a16="http://schemas.microsoft.com/office/drawing/2014/main" id="{01C43B44-CFCC-CA4C-4C59-C1B4904CB492}"/>
              </a:ext>
            </a:extLst>
          </p:cNvPr>
          <p:cNvSpPr/>
          <p:nvPr/>
        </p:nvSpPr>
        <p:spPr>
          <a:xfrm>
            <a:off x="-663" y="3666320"/>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Rectangle 29">
            <a:extLst>
              <a:ext uri="{FF2B5EF4-FFF2-40B4-BE49-F238E27FC236}">
                <a16:creationId xmlns:a16="http://schemas.microsoft.com/office/drawing/2014/main" id="{7FF69942-D931-C544-AAD2-E8F1AE074132}"/>
              </a:ext>
            </a:extLst>
          </p:cNvPr>
          <p:cNvSpPr/>
          <p:nvPr/>
        </p:nvSpPr>
        <p:spPr>
          <a:xfrm>
            <a:off x="-663" y="4298294"/>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Rectangle 30">
            <a:extLst>
              <a:ext uri="{FF2B5EF4-FFF2-40B4-BE49-F238E27FC236}">
                <a16:creationId xmlns:a16="http://schemas.microsoft.com/office/drawing/2014/main" id="{E3AFF5A4-52E6-1F2A-EC72-09028E052FAF}"/>
              </a:ext>
            </a:extLst>
          </p:cNvPr>
          <p:cNvSpPr/>
          <p:nvPr/>
        </p:nvSpPr>
        <p:spPr>
          <a:xfrm>
            <a:off x="-663" y="4930268"/>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ectangle 31">
            <a:extLst>
              <a:ext uri="{FF2B5EF4-FFF2-40B4-BE49-F238E27FC236}">
                <a16:creationId xmlns:a16="http://schemas.microsoft.com/office/drawing/2014/main" id="{1C11DBFC-F717-1C72-809F-677BC926D1B1}"/>
              </a:ext>
            </a:extLst>
          </p:cNvPr>
          <p:cNvSpPr/>
          <p:nvPr/>
        </p:nvSpPr>
        <p:spPr>
          <a:xfrm>
            <a:off x="-663" y="5562242"/>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94149313-F6C9-17E9-77C8-30C32F4BFB90}"/>
              </a:ext>
            </a:extLst>
          </p:cNvPr>
          <p:cNvSpPr/>
          <p:nvPr/>
        </p:nvSpPr>
        <p:spPr>
          <a:xfrm>
            <a:off x="-663" y="6194216"/>
            <a:ext cx="12179808" cy="4571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A375F3DC-D735-B89D-3C85-362544CB042B}"/>
              </a:ext>
            </a:extLst>
          </p:cNvPr>
          <p:cNvSpPr txBox="1"/>
          <p:nvPr/>
        </p:nvSpPr>
        <p:spPr>
          <a:xfrm>
            <a:off x="920665" y="16063"/>
            <a:ext cx="1574885" cy="523220"/>
          </a:xfrm>
          <a:prstGeom prst="rect">
            <a:avLst/>
          </a:prstGeom>
          <a:solidFill>
            <a:schemeClr val="bg1">
              <a:lumMod val="95000"/>
            </a:schemeClr>
          </a:solidFill>
        </p:spPr>
        <p:txBody>
          <a:bodyPr wrap="square">
            <a:spAutoFit/>
          </a:bodyPr>
          <a:lstStyle/>
          <a:p>
            <a:r>
              <a:rPr lang="en-US" altLang="en-US" sz="2800" b="1" u="sng" dirty="0">
                <a:solidFill>
                  <a:srgbClr val="C00000"/>
                </a:solidFill>
                <a:latin typeface="Arial" panose="020B0604020202020204" pitchFamily="34" charset="0"/>
                <a:cs typeface="Arial" panose="020B0604020202020204" pitchFamily="34" charset="0"/>
              </a:rPr>
              <a:t>Genesis</a:t>
            </a:r>
            <a:endParaRPr lang="en-US" sz="2800" dirty="0">
              <a:solidFill>
                <a:srgbClr val="C00000"/>
              </a:solidFill>
            </a:endParaRPr>
          </a:p>
        </p:txBody>
      </p:sp>
      <p:sp>
        <p:nvSpPr>
          <p:cNvPr id="36" name="TextBox 35">
            <a:extLst>
              <a:ext uri="{FF2B5EF4-FFF2-40B4-BE49-F238E27FC236}">
                <a16:creationId xmlns:a16="http://schemas.microsoft.com/office/drawing/2014/main" id="{DD3B45E7-3762-87AC-8E37-962137BD7792}"/>
              </a:ext>
            </a:extLst>
          </p:cNvPr>
          <p:cNvSpPr txBox="1"/>
          <p:nvPr/>
        </p:nvSpPr>
        <p:spPr>
          <a:xfrm>
            <a:off x="8617879" y="16063"/>
            <a:ext cx="1992972" cy="523220"/>
          </a:xfrm>
          <a:prstGeom prst="rect">
            <a:avLst/>
          </a:prstGeom>
          <a:solidFill>
            <a:schemeClr val="bg1">
              <a:lumMod val="95000"/>
            </a:schemeClr>
          </a:solidFill>
        </p:spPr>
        <p:txBody>
          <a:bodyPr wrap="square">
            <a:spAutoFit/>
          </a:bodyPr>
          <a:lstStyle/>
          <a:p>
            <a:r>
              <a:rPr lang="en-US" altLang="en-US" sz="2800" b="1" u="sng" dirty="0">
                <a:solidFill>
                  <a:srgbClr val="002060"/>
                </a:solidFill>
                <a:latin typeface="Arial" panose="020B0604020202020204" pitchFamily="34" charset="0"/>
                <a:cs typeface="Arial" panose="020B0604020202020204" pitchFamily="34" charset="0"/>
              </a:rPr>
              <a:t>Revelation</a:t>
            </a:r>
            <a:endParaRPr lang="en-US" sz="2800" dirty="0">
              <a:solidFill>
                <a:srgbClr val="002060"/>
              </a:solidFill>
            </a:endParaRPr>
          </a:p>
        </p:txBody>
      </p:sp>
    </p:spTree>
    <p:extLst>
      <p:ext uri="{BB962C8B-B14F-4D97-AF65-F5344CB8AC3E}">
        <p14:creationId xmlns:p14="http://schemas.microsoft.com/office/powerpoint/2010/main" val="259107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45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fade">
                                      <p:cBhvr>
                                        <p:cTn id="111" dur="500"/>
                                        <p:tgtEl>
                                          <p:spTgt spid="23"/>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500"/>
                                        <p:tgtEl>
                                          <p:spTgt spid="2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9"/>
                                        </p:tgtEl>
                                        <p:attrNameLst>
                                          <p:attrName>style.visibility</p:attrName>
                                        </p:attrNameLst>
                                      </p:cBhvr>
                                      <p:to>
                                        <p:strVal val="visible"/>
                                      </p:to>
                                    </p:set>
                                    <p:animEffect transition="in" filter="fade">
                                      <p:cBhvr>
                                        <p:cTn id="129" dur="500"/>
                                        <p:tgtEl>
                                          <p:spTgt spid="19"/>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Sample of Revelation Topics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9F0624B-77FB-FD2C-6845-206A791ECFD8}"/>
              </a:ext>
            </a:extLst>
          </p:cNvPr>
          <p:cNvGrpSpPr/>
          <p:nvPr/>
        </p:nvGrpSpPr>
        <p:grpSpPr>
          <a:xfrm>
            <a:off x="1014853" y="640782"/>
            <a:ext cx="10080061" cy="6001643"/>
            <a:chOff x="-320600" y="602682"/>
            <a:chExt cx="10080061" cy="6001643"/>
          </a:xfrm>
        </p:grpSpPr>
        <p:sp>
          <p:nvSpPr>
            <p:cNvPr id="4" name="TextBox 3">
              <a:extLst>
                <a:ext uri="{FF2B5EF4-FFF2-40B4-BE49-F238E27FC236}">
                  <a16:creationId xmlns:a16="http://schemas.microsoft.com/office/drawing/2014/main" id="{EF6BE413-F0F1-D64B-9AAE-061E1EBA2736}"/>
                </a:ext>
              </a:extLst>
            </p:cNvPr>
            <p:cNvSpPr txBox="1"/>
            <p:nvPr/>
          </p:nvSpPr>
          <p:spPr>
            <a:xfrm>
              <a:off x="-320600" y="602682"/>
              <a:ext cx="3330966" cy="6001643"/>
            </a:xfrm>
            <a:prstGeom prst="rect">
              <a:avLst/>
            </a:prstGeom>
            <a:solidFill>
              <a:schemeClr val="bg1">
                <a:lumMod val="95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Oral Traditions</a:t>
              </a:r>
            </a:p>
            <a:p>
              <a:r>
                <a:rPr lang="en-US" sz="2400" b="1" dirty="0">
                  <a:latin typeface="Arial" panose="020B0604020202020204" pitchFamily="34" charset="0"/>
                  <a:cs typeface="Arial" panose="020B0604020202020204" pitchFamily="34" charset="0"/>
                </a:rPr>
                <a:t>Forbidden Zone</a:t>
              </a:r>
            </a:p>
            <a:p>
              <a:r>
                <a:rPr lang="en-US" sz="2400" b="1" dirty="0">
                  <a:latin typeface="Arial" panose="020B0604020202020204" pitchFamily="34" charset="0"/>
                  <a:cs typeface="Arial" panose="020B0604020202020204" pitchFamily="34" charset="0"/>
                </a:rPr>
                <a:t>Theme</a:t>
              </a:r>
            </a:p>
            <a:p>
              <a:r>
                <a:rPr lang="en-US" sz="2400" b="1" dirty="0">
                  <a:latin typeface="Arial" panose="020B0604020202020204" pitchFamily="34" charset="0"/>
                  <a:cs typeface="Arial" panose="020B0604020202020204" pitchFamily="34" charset="0"/>
                </a:rPr>
                <a:t>Understandable</a:t>
              </a:r>
            </a:p>
            <a:p>
              <a:r>
                <a:rPr lang="en-US" sz="2400" b="1" dirty="0">
                  <a:latin typeface="Arial" panose="020B0604020202020204" pitchFamily="34" charset="0"/>
                  <a:cs typeface="Arial" panose="020B0604020202020204" pitchFamily="34" charset="0"/>
                </a:rPr>
                <a:t>Premillennialism</a:t>
              </a:r>
            </a:p>
            <a:p>
              <a:r>
                <a:rPr lang="en-US" sz="2400" b="1" dirty="0">
                  <a:latin typeface="Arial" panose="020B0604020202020204" pitchFamily="34" charset="0"/>
                  <a:cs typeface="Arial" panose="020B0604020202020204" pitchFamily="34" charset="0"/>
                </a:rPr>
                <a:t>Pre-M Mindset</a:t>
              </a:r>
            </a:p>
            <a:p>
              <a:r>
                <a:rPr lang="en-US" sz="2400" b="1" dirty="0">
                  <a:latin typeface="Arial" panose="020B0604020202020204" pitchFamily="34" charset="0"/>
                  <a:cs typeface="Arial" panose="020B0604020202020204" pitchFamily="34" charset="0"/>
                </a:rPr>
                <a:t>Pre-M Contradictions</a:t>
              </a:r>
            </a:p>
            <a:p>
              <a:r>
                <a:rPr lang="en-US" sz="2400" b="1" dirty="0">
                  <a:latin typeface="Arial" panose="020B0604020202020204" pitchFamily="34" charset="0"/>
                  <a:cs typeface="Arial" panose="020B0604020202020204" pitchFamily="34" charset="0"/>
                </a:rPr>
                <a:t>Revelation Sources</a:t>
              </a:r>
            </a:p>
            <a:p>
              <a:r>
                <a:rPr lang="en-US" sz="2400" b="1" dirty="0">
                  <a:latin typeface="Arial" panose="020B0604020202020204" pitchFamily="34" charset="0"/>
                  <a:cs typeface="Arial" panose="020B0604020202020204" pitchFamily="34" charset="0"/>
                </a:rPr>
                <a:t>Inspiration</a:t>
              </a:r>
            </a:p>
            <a:p>
              <a:r>
                <a:rPr lang="en-US" sz="2400" b="1" dirty="0">
                  <a:latin typeface="Arial" panose="020B0604020202020204" pitchFamily="34" charset="0"/>
                  <a:cs typeface="Arial" panose="020B0604020202020204" pitchFamily="34" charset="0"/>
                </a:rPr>
                <a:t>Date Written</a:t>
              </a:r>
            </a:p>
            <a:p>
              <a:r>
                <a:rPr lang="en-US" sz="2400" b="1" dirty="0">
                  <a:latin typeface="Arial" panose="020B0604020202020204" pitchFamily="34" charset="0"/>
                  <a:cs typeface="Arial" panose="020B0604020202020204" pitchFamily="34" charset="0"/>
                </a:rPr>
                <a:t>Name of Book</a:t>
              </a:r>
            </a:p>
            <a:p>
              <a:r>
                <a:rPr lang="en-US" sz="2400" b="1" dirty="0">
                  <a:latin typeface="Arial" panose="020B0604020202020204" pitchFamily="34" charset="0"/>
                  <a:cs typeface="Arial" panose="020B0604020202020204" pitchFamily="34" charset="0"/>
                </a:rPr>
                <a:t>Translators’ Biases</a:t>
              </a:r>
            </a:p>
            <a:p>
              <a:r>
                <a:rPr lang="en-US" sz="2400" b="1" dirty="0">
                  <a:latin typeface="Arial" panose="020B0604020202020204" pitchFamily="34" charset="0"/>
                  <a:cs typeface="Arial" panose="020B0604020202020204" pitchFamily="34" charset="0"/>
                </a:rPr>
                <a:t>Lord’s Day</a:t>
              </a:r>
            </a:p>
            <a:p>
              <a:r>
                <a:rPr lang="en-US" sz="2400" b="1" dirty="0">
                  <a:latin typeface="Arial" panose="020B0604020202020204" pitchFamily="34" charset="0"/>
                  <a:cs typeface="Arial" panose="020B0604020202020204" pitchFamily="34" charset="0"/>
                </a:rPr>
                <a:t>Scroll with Seals</a:t>
              </a:r>
            </a:p>
            <a:p>
              <a:r>
                <a:rPr lang="en-US" sz="2400" b="1" dirty="0">
                  <a:latin typeface="Arial" panose="020B0604020202020204" pitchFamily="34" charset="0"/>
                  <a:cs typeface="Arial" panose="020B0604020202020204" pitchFamily="34" charset="0"/>
                </a:rPr>
                <a:t>Apocalypse</a:t>
              </a:r>
            </a:p>
            <a:p>
              <a:r>
                <a:rPr lang="en-US" sz="2400" b="1" dirty="0">
                  <a:latin typeface="Arial" panose="020B0604020202020204" pitchFamily="34" charset="0"/>
                  <a:cs typeface="Arial" panose="020B0604020202020204" pitchFamily="34" charset="0"/>
                </a:rPr>
                <a:t>Numerology</a:t>
              </a:r>
            </a:p>
          </p:txBody>
        </p:sp>
        <p:sp>
          <p:nvSpPr>
            <p:cNvPr id="5" name="TextBox 4">
              <a:extLst>
                <a:ext uri="{FF2B5EF4-FFF2-40B4-BE49-F238E27FC236}">
                  <a16:creationId xmlns:a16="http://schemas.microsoft.com/office/drawing/2014/main" id="{ABA05E50-6089-412F-976A-8FBDB4C43153}"/>
                </a:ext>
              </a:extLst>
            </p:cNvPr>
            <p:cNvSpPr txBox="1"/>
            <p:nvPr/>
          </p:nvSpPr>
          <p:spPr>
            <a:xfrm>
              <a:off x="3179696" y="602682"/>
              <a:ext cx="3205217" cy="6001643"/>
            </a:xfrm>
            <a:prstGeom prst="rect">
              <a:avLst/>
            </a:prstGeom>
            <a:solidFill>
              <a:schemeClr val="bg1">
                <a:lumMod val="95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Symbolism Figurative</a:t>
              </a:r>
            </a:p>
            <a:p>
              <a:r>
                <a:rPr lang="en-US" sz="2400" b="1" dirty="0">
                  <a:latin typeface="Arial" panose="020B0604020202020204" pitchFamily="34" charset="0"/>
                  <a:cs typeface="Arial" panose="020B0604020202020204" pitchFamily="34" charset="0"/>
                </a:rPr>
                <a:t>Literal Tribulation</a:t>
              </a:r>
            </a:p>
            <a:p>
              <a:r>
                <a:rPr lang="en-US" sz="2400" b="1" dirty="0">
                  <a:latin typeface="Arial" panose="020B0604020202020204" pitchFamily="34" charset="0"/>
                  <a:cs typeface="Arial" panose="020B0604020202020204" pitchFamily="34" charset="0"/>
                </a:rPr>
                <a:t>24 Elders</a:t>
              </a:r>
            </a:p>
            <a:p>
              <a:r>
                <a:rPr lang="en-US" sz="2400" b="1" dirty="0">
                  <a:latin typeface="Arial" panose="020B0604020202020204" pitchFamily="34" charset="0"/>
                  <a:cs typeface="Arial" panose="020B0604020202020204" pitchFamily="34" charset="0"/>
                </a:rPr>
                <a:t>4 Creatures</a:t>
              </a:r>
            </a:p>
            <a:p>
              <a:r>
                <a:rPr lang="en-US" sz="2400" b="1" dirty="0">
                  <a:latin typeface="Arial" panose="020B0604020202020204" pitchFamily="34" charset="0"/>
                  <a:cs typeface="Arial" panose="020B0604020202020204" pitchFamily="34" charset="0"/>
                </a:rPr>
                <a:t>4 Horsemen</a:t>
              </a:r>
            </a:p>
            <a:p>
              <a:r>
                <a:rPr lang="en-US" sz="2400" b="1" dirty="0">
                  <a:latin typeface="Arial" panose="020B0604020202020204" pitchFamily="34" charset="0"/>
                  <a:cs typeface="Arial" panose="020B0604020202020204" pitchFamily="34" charset="0"/>
                </a:rPr>
                <a:t>5 Accusations</a:t>
              </a:r>
            </a:p>
            <a:p>
              <a:r>
                <a:rPr lang="en-US" sz="2400" b="1" dirty="0">
                  <a:latin typeface="Arial" panose="020B0604020202020204" pitchFamily="34" charset="0"/>
                  <a:cs typeface="Arial" panose="020B0604020202020204" pitchFamily="34" charset="0"/>
                </a:rPr>
                <a:t>144,000</a:t>
              </a:r>
            </a:p>
            <a:p>
              <a:r>
                <a:rPr lang="en-US" sz="2400" b="1" dirty="0">
                  <a:latin typeface="Arial" panose="020B0604020202020204" pitchFamily="34" charset="0"/>
                  <a:cs typeface="Arial" panose="020B0604020202020204" pitchFamily="34" charset="0"/>
                </a:rPr>
                <a:t>Bias vs. Context</a:t>
              </a:r>
            </a:p>
            <a:p>
              <a:r>
                <a:rPr lang="en-US" sz="2400" b="1" dirty="0">
                  <a:latin typeface="Arial" panose="020B0604020202020204" pitchFamily="34" charset="0"/>
                  <a:cs typeface="Arial" panose="020B0604020202020204" pitchFamily="34" charset="0"/>
                </a:rPr>
                <a:t>Egypt, Babylon</a:t>
              </a:r>
            </a:p>
            <a:p>
              <a:r>
                <a:rPr lang="en-US" sz="2400" b="1" dirty="0">
                  <a:latin typeface="Arial" panose="020B0604020202020204" pitchFamily="34" charset="0"/>
                  <a:cs typeface="Arial" panose="020B0604020202020204" pitchFamily="34" charset="0"/>
                </a:rPr>
                <a:t>Harlot in Purple</a:t>
              </a:r>
            </a:p>
            <a:p>
              <a:r>
                <a:rPr lang="en-US" sz="2400" b="1" dirty="0">
                  <a:latin typeface="Arial" panose="020B0604020202020204" pitchFamily="34" charset="0"/>
                  <a:cs typeface="Arial" panose="020B0604020202020204" pitchFamily="34" charset="0"/>
                </a:rPr>
                <a:t>“What’s New”</a:t>
              </a:r>
            </a:p>
            <a:p>
              <a:r>
                <a:rPr lang="en-US" sz="2400" b="1" dirty="0">
                  <a:latin typeface="Arial" panose="020B0604020202020204" pitchFamily="34" charset="0"/>
                  <a:cs typeface="Arial" panose="020B0604020202020204" pitchFamily="34" charset="0"/>
                </a:rPr>
                <a:t>“Mark of the  Beast”</a:t>
              </a:r>
            </a:p>
            <a:p>
              <a:r>
                <a:rPr lang="en-US" sz="2400" b="1" dirty="0">
                  <a:latin typeface="Arial" panose="020B0604020202020204" pitchFamily="34" charset="0"/>
                  <a:cs typeface="Arial" panose="020B0604020202020204" pitchFamily="34" charset="0"/>
                </a:rPr>
                <a:t>Receiving MoB</a:t>
              </a:r>
            </a:p>
            <a:p>
              <a:r>
                <a:rPr lang="en-US" sz="2400" b="1" dirty="0">
                  <a:latin typeface="Arial" panose="020B0604020202020204" pitchFamily="34" charset="0"/>
                  <a:cs typeface="Arial" panose="020B0604020202020204" pitchFamily="34" charset="0"/>
                </a:rPr>
                <a:t>Armageddon</a:t>
              </a:r>
            </a:p>
            <a:p>
              <a:r>
                <a:rPr lang="en-US" sz="2400" b="1" dirty="0">
                  <a:latin typeface="Arial" panose="020B0604020202020204" pitchFamily="34" charset="0"/>
                  <a:cs typeface="Arial" panose="020B0604020202020204" pitchFamily="34" charset="0"/>
                </a:rPr>
                <a:t>Witch of Endor</a:t>
              </a:r>
            </a:p>
          </p:txBody>
        </p:sp>
        <p:sp>
          <p:nvSpPr>
            <p:cNvPr id="6" name="TextBox 5">
              <a:extLst>
                <a:ext uri="{FF2B5EF4-FFF2-40B4-BE49-F238E27FC236}">
                  <a16:creationId xmlns:a16="http://schemas.microsoft.com/office/drawing/2014/main" id="{0E109110-D0D2-4998-A8DD-AE0DF32CFDAD}"/>
                </a:ext>
              </a:extLst>
            </p:cNvPr>
            <p:cNvSpPr txBox="1"/>
            <p:nvPr/>
          </p:nvSpPr>
          <p:spPr>
            <a:xfrm>
              <a:off x="6554244" y="602682"/>
              <a:ext cx="3205217" cy="6001643"/>
            </a:xfrm>
            <a:prstGeom prst="rect">
              <a:avLst/>
            </a:prstGeom>
            <a:solidFill>
              <a:schemeClr val="bg1">
                <a:lumMod val="95000"/>
              </a:schemeClr>
            </a:solidFill>
            <a:ln>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1000 Year Reign</a:t>
              </a:r>
            </a:p>
            <a:p>
              <a:r>
                <a:rPr lang="en-US" sz="2400" b="1" dirty="0">
                  <a:latin typeface="Arial" panose="020B0604020202020204" pitchFamily="34" charset="0"/>
                  <a:cs typeface="Arial" panose="020B0604020202020204" pitchFamily="34" charset="0"/>
                </a:rPr>
                <a:t>7 Kings + 1</a:t>
              </a:r>
            </a:p>
            <a:p>
              <a:r>
                <a:rPr lang="en-US" sz="2400" b="1" dirty="0">
                  <a:latin typeface="Arial" panose="020B0604020202020204" pitchFamily="34" charset="0"/>
                  <a:cs typeface="Arial" panose="020B0604020202020204" pitchFamily="34" charset="0"/>
                </a:rPr>
                <a:t>10 Kings</a:t>
              </a:r>
            </a:p>
            <a:p>
              <a:r>
                <a:rPr lang="en-US" sz="2400" b="1" dirty="0">
                  <a:latin typeface="Arial" panose="020B0604020202020204" pitchFamily="34" charset="0"/>
                  <a:cs typeface="Arial" panose="020B0604020202020204" pitchFamily="34" charset="0"/>
                </a:rPr>
                <a:t>Kings of the Earth</a:t>
              </a:r>
            </a:p>
            <a:p>
              <a:r>
                <a:rPr lang="en-US" sz="2400" b="1" dirty="0">
                  <a:latin typeface="Arial" panose="020B0604020202020204" pitchFamily="34" charset="0"/>
                  <a:cs typeface="Arial" panose="020B0604020202020204" pitchFamily="34" charset="0"/>
                </a:rPr>
                <a:t>Working Knowledge Kings of the Earth</a:t>
              </a:r>
            </a:p>
            <a:p>
              <a:r>
                <a:rPr lang="en-US" sz="2400" b="1" dirty="0">
                  <a:latin typeface="Arial" panose="020B0604020202020204" pitchFamily="34" charset="0"/>
                  <a:cs typeface="Arial" panose="020B0604020202020204" pitchFamily="34" charset="0"/>
                </a:rPr>
                <a:t>Anti-Christ</a:t>
              </a:r>
            </a:p>
            <a:p>
              <a:r>
                <a:rPr lang="en-US" sz="2400" b="1" dirty="0">
                  <a:latin typeface="Arial" panose="020B0604020202020204" pitchFamily="34" charset="0"/>
                  <a:cs typeface="Arial" panose="020B0604020202020204" pitchFamily="34" charset="0"/>
                </a:rPr>
                <a:t>Proof</a:t>
              </a:r>
            </a:p>
            <a:p>
              <a:r>
                <a:rPr lang="en-US" sz="2400" b="1" dirty="0">
                  <a:latin typeface="Arial" panose="020B0604020202020204" pitchFamily="34" charset="0"/>
                  <a:cs typeface="Arial" panose="020B0604020202020204" pitchFamily="34" charset="0"/>
                </a:rPr>
                <a:t>Evidence</a:t>
              </a:r>
            </a:p>
            <a:p>
              <a:r>
                <a:rPr lang="en-US" sz="2400" b="1" dirty="0">
                  <a:latin typeface="Arial" panose="020B0604020202020204" pitchFamily="34" charset="0"/>
                  <a:cs typeface="Arial" panose="020B0604020202020204" pitchFamily="34" charset="0"/>
                </a:rPr>
                <a:t>Caesar Worship</a:t>
              </a:r>
            </a:p>
            <a:p>
              <a:r>
                <a:rPr lang="en-US" sz="2400" b="1" dirty="0">
                  <a:latin typeface="Arial" panose="020B0604020202020204" pitchFamily="34" charset="0"/>
                  <a:cs typeface="Arial" panose="020B0604020202020204" pitchFamily="34" charset="0"/>
                </a:rPr>
                <a:t>“Reign”</a:t>
              </a:r>
            </a:p>
            <a:p>
              <a:r>
                <a:rPr lang="en-US" sz="2400" b="1" dirty="0">
                  <a:latin typeface="Arial" panose="020B0604020202020204" pitchFamily="34" charset="0"/>
                  <a:cs typeface="Arial" panose="020B0604020202020204" pitchFamily="34" charset="0"/>
                </a:rPr>
                <a:t>Heaven’s Population</a:t>
              </a:r>
            </a:p>
            <a:p>
              <a:r>
                <a:rPr lang="en-US" sz="2400" b="1" dirty="0">
                  <a:latin typeface="Arial" panose="020B0604020202020204" pitchFamily="34" charset="0"/>
                  <a:cs typeface="Arial" panose="020B0604020202020204" pitchFamily="34" charset="0"/>
                </a:rPr>
                <a:t>“If you have an ear”</a:t>
              </a:r>
            </a:p>
            <a:p>
              <a:r>
                <a:rPr lang="en-US" sz="2400" b="1" dirty="0">
                  <a:latin typeface="Arial" panose="020B0604020202020204" pitchFamily="34" charset="0"/>
                  <a:cs typeface="Arial" panose="020B0604020202020204" pitchFamily="34" charset="0"/>
                </a:rPr>
                <a:t>“Song of Moses”</a:t>
              </a:r>
            </a:p>
            <a:p>
              <a:r>
                <a:rPr lang="en-US" sz="2400" b="1" dirty="0">
                  <a:latin typeface="Arial" panose="020B0604020202020204" pitchFamily="34" charset="0"/>
                  <a:cs typeface="Arial" panose="020B0604020202020204" pitchFamily="34" charset="0"/>
                </a:rPr>
                <a:t>“Song of the Lamb”</a:t>
              </a:r>
            </a:p>
            <a:p>
              <a:r>
                <a:rPr lang="en-US" sz="2400" b="1" dirty="0">
                  <a:latin typeface="Arial" panose="020B0604020202020204" pitchFamily="34" charset="0"/>
                  <a:cs typeface="Arial" panose="020B0604020202020204" pitchFamily="34" charset="0"/>
                </a:rPr>
                <a:t>Afterlife</a:t>
              </a:r>
            </a:p>
          </p:txBody>
        </p:sp>
      </p:grpSp>
    </p:spTree>
    <p:extLst>
      <p:ext uri="{BB962C8B-B14F-4D97-AF65-F5344CB8AC3E}">
        <p14:creationId xmlns:p14="http://schemas.microsoft.com/office/powerpoint/2010/main" val="238044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Characteristics”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A73263C8-C05D-DF49-4AFF-5AEA2A0807A3}"/>
              </a:ext>
            </a:extLst>
          </p:cNvPr>
          <p:cNvGrpSpPr/>
          <p:nvPr/>
        </p:nvGrpSpPr>
        <p:grpSpPr>
          <a:xfrm>
            <a:off x="1453621" y="620548"/>
            <a:ext cx="9160998" cy="1871459"/>
            <a:chOff x="-315" y="620548"/>
            <a:chExt cx="9144315" cy="1871459"/>
          </a:xfrm>
          <a:solidFill>
            <a:schemeClr val="accent6">
              <a:lumMod val="20000"/>
              <a:lumOff val="80000"/>
            </a:schemeClr>
          </a:solidFill>
        </p:grpSpPr>
        <p:grpSp>
          <p:nvGrpSpPr>
            <p:cNvPr id="5" name="Group 4">
              <a:extLst>
                <a:ext uri="{FF2B5EF4-FFF2-40B4-BE49-F238E27FC236}">
                  <a16:creationId xmlns:a16="http://schemas.microsoft.com/office/drawing/2014/main" id="{99BC583D-FC56-1456-0D17-67E52783B438}"/>
                </a:ext>
              </a:extLst>
            </p:cNvPr>
            <p:cNvGrpSpPr/>
            <p:nvPr/>
          </p:nvGrpSpPr>
          <p:grpSpPr>
            <a:xfrm>
              <a:off x="3109" y="1045457"/>
              <a:ext cx="9140891" cy="1446550"/>
              <a:chOff x="3109" y="617190"/>
              <a:chExt cx="9140891" cy="1446550"/>
            </a:xfrm>
            <a:grpFill/>
          </p:grpSpPr>
          <p:sp>
            <p:nvSpPr>
              <p:cNvPr id="7" name="TextBox 6">
                <a:extLst>
                  <a:ext uri="{FF2B5EF4-FFF2-40B4-BE49-F238E27FC236}">
                    <a16:creationId xmlns:a16="http://schemas.microsoft.com/office/drawing/2014/main" id="{666E3B85-4850-8025-417F-1390217BAF56}"/>
                  </a:ext>
                </a:extLst>
              </p:cNvPr>
              <p:cNvSpPr txBox="1"/>
              <p:nvPr/>
            </p:nvSpPr>
            <p:spPr>
              <a:xfrm>
                <a:off x="3109" y="617190"/>
                <a:ext cx="2826893" cy="1446550"/>
              </a:xfrm>
              <a:prstGeom prst="rect">
                <a:avLst/>
              </a:prstGeom>
              <a:grpFill/>
              <a:ln>
                <a:solidFill>
                  <a:schemeClr val="tx1"/>
                </a:solidFill>
              </a:ln>
            </p:spPr>
            <p:txBody>
              <a:bodyPr wrap="square">
                <a:spAutoFit/>
              </a:bodyPr>
              <a:lstStyle/>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Genesis vs. Rev.</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The Lost Ark</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Pre-M Disasters</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Pompeii</a:t>
                </a:r>
              </a:p>
            </p:txBody>
          </p:sp>
          <p:sp>
            <p:nvSpPr>
              <p:cNvPr id="8" name="TextBox 7">
                <a:extLst>
                  <a:ext uri="{FF2B5EF4-FFF2-40B4-BE49-F238E27FC236}">
                    <a16:creationId xmlns:a16="http://schemas.microsoft.com/office/drawing/2014/main" id="{E24B90CE-F4CF-AFF1-8408-1014D418C216}"/>
                  </a:ext>
                </a:extLst>
              </p:cNvPr>
              <p:cNvSpPr txBox="1"/>
              <p:nvPr/>
            </p:nvSpPr>
            <p:spPr>
              <a:xfrm>
                <a:off x="2827565" y="617190"/>
                <a:ext cx="3389848" cy="1446550"/>
              </a:xfrm>
              <a:prstGeom prst="rect">
                <a:avLst/>
              </a:prstGeom>
              <a:grpFill/>
              <a:ln>
                <a:solidFill>
                  <a:schemeClr val="tx1"/>
                </a:solidFill>
              </a:ln>
            </p:spPr>
            <p:txBody>
              <a:bodyPr wrap="square">
                <a:spAutoFit/>
              </a:bodyPr>
              <a:lstStyle/>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“Heaven or heaven”</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Afterlife</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Hell’s Population</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Poetic License</a:t>
                </a:r>
              </a:p>
            </p:txBody>
          </p:sp>
          <p:sp>
            <p:nvSpPr>
              <p:cNvPr id="9" name="TextBox 8">
                <a:extLst>
                  <a:ext uri="{FF2B5EF4-FFF2-40B4-BE49-F238E27FC236}">
                    <a16:creationId xmlns:a16="http://schemas.microsoft.com/office/drawing/2014/main" id="{DAA76A9B-3E0C-AB00-95AE-078A0A8D3CA5}"/>
                  </a:ext>
                </a:extLst>
              </p:cNvPr>
              <p:cNvSpPr txBox="1"/>
              <p:nvPr/>
            </p:nvSpPr>
            <p:spPr>
              <a:xfrm>
                <a:off x="6225468" y="617190"/>
                <a:ext cx="2918532" cy="1446550"/>
              </a:xfrm>
              <a:prstGeom prst="rect">
                <a:avLst/>
              </a:prstGeom>
              <a:grpFill/>
              <a:ln>
                <a:solidFill>
                  <a:schemeClr val="tx1"/>
                </a:solidFill>
              </a:ln>
            </p:spPr>
            <p:txBody>
              <a:bodyPr wrap="square">
                <a:spAutoFit/>
              </a:bodyPr>
              <a:lstStyle/>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Hymns vs Rev.</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Hymns vs. Pre-M</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Missing Tribes</a:t>
                </a:r>
              </a:p>
              <a:p>
                <a:pPr marL="342900" indent="-342900">
                  <a:buFont typeface="Wingdings" panose="05000000000000000000" pitchFamily="2" charset="2"/>
                  <a:buChar char="ü"/>
                </a:pPr>
                <a:r>
                  <a:rPr lang="en-US" sz="2200" b="1" dirty="0">
                    <a:latin typeface="Arial" panose="020B0604020202020204" pitchFamily="34" charset="0"/>
                    <a:cs typeface="Arial" panose="020B0604020202020204" pitchFamily="34" charset="0"/>
                  </a:rPr>
                  <a:t>Why We Suffer</a:t>
                </a:r>
              </a:p>
            </p:txBody>
          </p:sp>
        </p:grpSp>
        <p:sp>
          <p:nvSpPr>
            <p:cNvPr id="6" name="TextBox 5">
              <a:extLst>
                <a:ext uri="{FF2B5EF4-FFF2-40B4-BE49-F238E27FC236}">
                  <a16:creationId xmlns:a16="http://schemas.microsoft.com/office/drawing/2014/main" id="{686DD6A4-AEC0-C618-CF75-BFE1A73FAEF9}"/>
                </a:ext>
              </a:extLst>
            </p:cNvPr>
            <p:cNvSpPr txBox="1"/>
            <p:nvPr/>
          </p:nvSpPr>
          <p:spPr>
            <a:xfrm>
              <a:off x="-315" y="620548"/>
              <a:ext cx="9144315" cy="430887"/>
            </a:xfrm>
            <a:prstGeom prst="rect">
              <a:avLst/>
            </a:prstGeom>
            <a:grpFill/>
            <a:ln>
              <a:solidFill>
                <a:schemeClr val="tx1"/>
              </a:solidFill>
            </a:ln>
          </p:spPr>
          <p:txBody>
            <a:bodyPr wrap="square">
              <a:spAutoFit/>
            </a:bodyPr>
            <a:lstStyle/>
            <a:p>
              <a:pPr algn="ctr"/>
              <a:r>
                <a:rPr lang="en-US" sz="2200" b="1" dirty="0">
                  <a:solidFill>
                    <a:srgbClr val="800000"/>
                  </a:solidFill>
                  <a:latin typeface="Arial" panose="020B0604020202020204" pitchFamily="34" charset="0"/>
                  <a:cs typeface="Arial" panose="020B0604020202020204" pitchFamily="34" charset="0"/>
                </a:rPr>
                <a:t>Intend To Discuss</a:t>
              </a:r>
            </a:p>
          </p:txBody>
        </p:sp>
      </p:grpSp>
      <p:grpSp>
        <p:nvGrpSpPr>
          <p:cNvPr id="10" name="Group 9">
            <a:extLst>
              <a:ext uri="{FF2B5EF4-FFF2-40B4-BE49-F238E27FC236}">
                <a16:creationId xmlns:a16="http://schemas.microsoft.com/office/drawing/2014/main" id="{B17E1FE0-4C58-9960-A09B-DDC5095FBA6E}"/>
              </a:ext>
            </a:extLst>
          </p:cNvPr>
          <p:cNvGrpSpPr/>
          <p:nvPr/>
        </p:nvGrpSpPr>
        <p:grpSpPr>
          <a:xfrm>
            <a:off x="1453621" y="2604060"/>
            <a:ext cx="9160715" cy="1532905"/>
            <a:chOff x="-17894" y="2917672"/>
            <a:chExt cx="9160715" cy="1532905"/>
          </a:xfrm>
          <a:solidFill>
            <a:schemeClr val="accent5">
              <a:lumMod val="20000"/>
              <a:lumOff val="80000"/>
            </a:schemeClr>
          </a:solidFill>
        </p:grpSpPr>
        <p:grpSp>
          <p:nvGrpSpPr>
            <p:cNvPr id="11" name="Group 10">
              <a:extLst>
                <a:ext uri="{FF2B5EF4-FFF2-40B4-BE49-F238E27FC236}">
                  <a16:creationId xmlns:a16="http://schemas.microsoft.com/office/drawing/2014/main" id="{3CC4406C-A578-5BA0-CAC7-CA992C719576}"/>
                </a:ext>
              </a:extLst>
            </p:cNvPr>
            <p:cNvGrpSpPr/>
            <p:nvPr/>
          </p:nvGrpSpPr>
          <p:grpSpPr>
            <a:xfrm>
              <a:off x="-14257" y="3342581"/>
              <a:ext cx="9157078" cy="1107996"/>
              <a:chOff x="1175" y="3128446"/>
              <a:chExt cx="9141631" cy="1107996"/>
            </a:xfrm>
            <a:grpFill/>
          </p:grpSpPr>
          <p:sp>
            <p:nvSpPr>
              <p:cNvPr id="13" name="TextBox 12">
                <a:extLst>
                  <a:ext uri="{FF2B5EF4-FFF2-40B4-BE49-F238E27FC236}">
                    <a16:creationId xmlns:a16="http://schemas.microsoft.com/office/drawing/2014/main" id="{5BCCF99B-A01D-3348-F943-E7478868D93A}"/>
                  </a:ext>
                </a:extLst>
              </p:cNvPr>
              <p:cNvSpPr txBox="1"/>
              <p:nvPr/>
            </p:nvSpPr>
            <p:spPr>
              <a:xfrm>
                <a:off x="1175" y="3128446"/>
                <a:ext cx="2666751" cy="1107996"/>
              </a:xfrm>
              <a:prstGeom prst="rect">
                <a:avLst/>
              </a:prstGeom>
              <a:grpFill/>
              <a:ln>
                <a:solidFill>
                  <a:schemeClr val="tx1"/>
                </a:solidFill>
              </a:ln>
            </p:spPr>
            <p:txBody>
              <a:bodyPr wrap="square">
                <a:spAutoFit/>
              </a:bodyPr>
              <a:lstStyle/>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Karma</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Out of Order</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Out of Context</a:t>
                </a:r>
              </a:p>
            </p:txBody>
          </p:sp>
          <p:sp>
            <p:nvSpPr>
              <p:cNvPr id="14" name="TextBox 13">
                <a:extLst>
                  <a:ext uri="{FF2B5EF4-FFF2-40B4-BE49-F238E27FC236}">
                    <a16:creationId xmlns:a16="http://schemas.microsoft.com/office/drawing/2014/main" id="{5B88BEDA-36EB-BD64-9D62-76CC1786176F}"/>
                  </a:ext>
                </a:extLst>
              </p:cNvPr>
              <p:cNvSpPr txBox="1"/>
              <p:nvPr/>
            </p:nvSpPr>
            <p:spPr>
              <a:xfrm>
                <a:off x="2666750" y="3128446"/>
                <a:ext cx="3414133" cy="1107996"/>
              </a:xfrm>
              <a:prstGeom prst="rect">
                <a:avLst/>
              </a:prstGeom>
              <a:grpFill/>
              <a:ln>
                <a:solidFill>
                  <a:schemeClr val="tx1"/>
                </a:solidFill>
              </a:ln>
            </p:spPr>
            <p:txBody>
              <a:bodyPr wrap="square">
                <a:spAutoFit/>
              </a:bodyPr>
              <a:lstStyle/>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We Don’t Own </a:t>
                </a:r>
                <a:r>
                  <a:rPr lang="en-US" sz="2000" b="1" dirty="0">
                    <a:latin typeface="Arial" panose="020B0604020202020204" pitchFamily="34" charset="0"/>
                    <a:cs typeface="Arial" panose="020B0604020202020204" pitchFamily="34" charset="0"/>
                  </a:rPr>
                  <a:t>Hymns</a:t>
                </a:r>
                <a:endParaRPr lang="en-US"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R. I. P.</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Guilt by Association</a:t>
                </a:r>
              </a:p>
            </p:txBody>
          </p:sp>
          <p:sp>
            <p:nvSpPr>
              <p:cNvPr id="15" name="TextBox 14">
                <a:extLst>
                  <a:ext uri="{FF2B5EF4-FFF2-40B4-BE49-F238E27FC236}">
                    <a16:creationId xmlns:a16="http://schemas.microsoft.com/office/drawing/2014/main" id="{5AF8D07C-990A-E2E8-4B0D-AFBA0C0977E0}"/>
                  </a:ext>
                </a:extLst>
              </p:cNvPr>
              <p:cNvSpPr txBox="1"/>
              <p:nvPr/>
            </p:nvSpPr>
            <p:spPr>
              <a:xfrm>
                <a:off x="6079706" y="3128446"/>
                <a:ext cx="3063100" cy="1107996"/>
              </a:xfrm>
              <a:prstGeom prst="rect">
                <a:avLst/>
              </a:prstGeom>
              <a:grpFill/>
              <a:ln>
                <a:solidFill>
                  <a:schemeClr val="tx1"/>
                </a:solidFill>
              </a:ln>
            </p:spPr>
            <p:txBody>
              <a:bodyPr wrap="square">
                <a:spAutoFit/>
              </a:bodyPr>
              <a:lstStyle/>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Where is Paradise</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Abyss vs. Torment</a:t>
                </a:r>
              </a:p>
              <a:p>
                <a:pPr marL="342900" indent="-342900">
                  <a:buFont typeface="Arial" panose="020B0604020202020204" pitchFamily="34" charset="0"/>
                  <a:buChar char="•"/>
                </a:pPr>
                <a:r>
                  <a:rPr lang="en-US" sz="2200" b="1">
                    <a:latin typeface="Arial" panose="020B0604020202020204" pitchFamily="34" charset="0"/>
                    <a:cs typeface="Arial" panose="020B0604020202020204" pitchFamily="34" charset="0"/>
                  </a:rPr>
                  <a:t>Credit Cards</a:t>
                </a:r>
                <a:endParaRPr lang="en-US" sz="2200" b="1" dirty="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CE8D09F6-760C-7D5E-A4E4-CE3E5FE7208F}"/>
                </a:ext>
              </a:extLst>
            </p:cNvPr>
            <p:cNvSpPr txBox="1"/>
            <p:nvPr/>
          </p:nvSpPr>
          <p:spPr>
            <a:xfrm>
              <a:off x="-17894" y="2917672"/>
              <a:ext cx="9160715" cy="430887"/>
            </a:xfrm>
            <a:prstGeom prst="rect">
              <a:avLst/>
            </a:prstGeom>
            <a:grpFill/>
            <a:ln>
              <a:solidFill>
                <a:schemeClr val="tx1"/>
              </a:solidFill>
            </a:ln>
          </p:spPr>
          <p:txBody>
            <a:bodyPr wrap="square">
              <a:spAutoFit/>
            </a:bodyPr>
            <a:lstStyle/>
            <a:p>
              <a:pPr algn="ctr"/>
              <a:r>
                <a:rPr lang="en-US" sz="2200" b="1" dirty="0">
                  <a:solidFill>
                    <a:srgbClr val="800000"/>
                  </a:solidFill>
                  <a:latin typeface="Arial" panose="020B0604020202020204" pitchFamily="34" charset="0"/>
                  <a:cs typeface="Arial" panose="020B0604020202020204" pitchFamily="34" charset="0"/>
                </a:rPr>
                <a:t>Probably Will Discuss</a:t>
              </a:r>
            </a:p>
          </p:txBody>
        </p:sp>
      </p:grpSp>
      <p:grpSp>
        <p:nvGrpSpPr>
          <p:cNvPr id="16" name="Group 15">
            <a:extLst>
              <a:ext uri="{FF2B5EF4-FFF2-40B4-BE49-F238E27FC236}">
                <a16:creationId xmlns:a16="http://schemas.microsoft.com/office/drawing/2014/main" id="{76D73BF1-9C79-EFB8-CE33-FB5DDCC218EB}"/>
              </a:ext>
            </a:extLst>
          </p:cNvPr>
          <p:cNvGrpSpPr/>
          <p:nvPr/>
        </p:nvGrpSpPr>
        <p:grpSpPr>
          <a:xfrm>
            <a:off x="1453621" y="4249018"/>
            <a:ext cx="9202525" cy="1871456"/>
            <a:chOff x="-35375" y="4876242"/>
            <a:chExt cx="9202525" cy="1871456"/>
          </a:xfrm>
          <a:solidFill>
            <a:schemeClr val="accent2">
              <a:lumMod val="20000"/>
              <a:lumOff val="80000"/>
            </a:schemeClr>
          </a:solidFill>
        </p:grpSpPr>
        <p:grpSp>
          <p:nvGrpSpPr>
            <p:cNvPr id="17" name="Group 16">
              <a:extLst>
                <a:ext uri="{FF2B5EF4-FFF2-40B4-BE49-F238E27FC236}">
                  <a16:creationId xmlns:a16="http://schemas.microsoft.com/office/drawing/2014/main" id="{1B91AB9A-107A-E011-AD78-ED39D447C4CC}"/>
                </a:ext>
              </a:extLst>
            </p:cNvPr>
            <p:cNvGrpSpPr/>
            <p:nvPr/>
          </p:nvGrpSpPr>
          <p:grpSpPr>
            <a:xfrm>
              <a:off x="-35375" y="5301148"/>
              <a:ext cx="9196086" cy="1446550"/>
              <a:chOff x="-35375" y="5301148"/>
              <a:chExt cx="9196086" cy="1446550"/>
            </a:xfrm>
            <a:grpFill/>
          </p:grpSpPr>
          <p:sp>
            <p:nvSpPr>
              <p:cNvPr id="19" name="TextBox 18">
                <a:extLst>
                  <a:ext uri="{FF2B5EF4-FFF2-40B4-BE49-F238E27FC236}">
                    <a16:creationId xmlns:a16="http://schemas.microsoft.com/office/drawing/2014/main" id="{E15AE89B-88C7-397F-46F8-295991E75D73}"/>
                  </a:ext>
                </a:extLst>
              </p:cNvPr>
              <p:cNvSpPr txBox="1"/>
              <p:nvPr/>
            </p:nvSpPr>
            <p:spPr>
              <a:xfrm>
                <a:off x="-35375" y="5301148"/>
                <a:ext cx="3874044" cy="1446550"/>
              </a:xfrm>
              <a:prstGeom prst="rect">
                <a:avLst/>
              </a:prstGeom>
              <a:grpFill/>
              <a:ln>
                <a:solidFill>
                  <a:schemeClr val="tx1"/>
                </a:solidFill>
              </a:ln>
            </p:spPr>
            <p:txBody>
              <a:bodyPr wrap="square">
                <a:spAutoFit/>
              </a:bodyPr>
              <a:lstStyle/>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Can We Sin In Heaven</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Statistical Sampling</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Revenge vs Avenge</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Dead Sea Scrolls</a:t>
                </a:r>
              </a:p>
            </p:txBody>
          </p:sp>
          <p:sp>
            <p:nvSpPr>
              <p:cNvPr id="20" name="TextBox 19">
                <a:extLst>
                  <a:ext uri="{FF2B5EF4-FFF2-40B4-BE49-F238E27FC236}">
                    <a16:creationId xmlns:a16="http://schemas.microsoft.com/office/drawing/2014/main" id="{574C8C22-8E95-BB1B-BEF7-B92A82E28BFF}"/>
                  </a:ext>
                </a:extLst>
              </p:cNvPr>
              <p:cNvSpPr txBox="1"/>
              <p:nvPr/>
            </p:nvSpPr>
            <p:spPr>
              <a:xfrm>
                <a:off x="3585171" y="5301148"/>
                <a:ext cx="3470266" cy="1446550"/>
              </a:xfrm>
              <a:prstGeom prst="rect">
                <a:avLst/>
              </a:prstGeom>
              <a:grpFill/>
              <a:ln>
                <a:solidFill>
                  <a:schemeClr val="tx1"/>
                </a:solidFill>
              </a:ln>
            </p:spPr>
            <p:txBody>
              <a:bodyPr wrap="square">
                <a:spAutoFit/>
              </a:bodyPr>
              <a:lstStyle/>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CoC Not Understand</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Vulgate MoB</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Rapture</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Restore</a:t>
                </a:r>
              </a:p>
            </p:txBody>
          </p:sp>
          <p:sp>
            <p:nvSpPr>
              <p:cNvPr id="21" name="TextBox 20">
                <a:extLst>
                  <a:ext uri="{FF2B5EF4-FFF2-40B4-BE49-F238E27FC236}">
                    <a16:creationId xmlns:a16="http://schemas.microsoft.com/office/drawing/2014/main" id="{F0C2F42C-2F6F-F9A9-9E6D-28DA50FD8958}"/>
                  </a:ext>
                </a:extLst>
              </p:cNvPr>
              <p:cNvSpPr txBox="1"/>
              <p:nvPr/>
            </p:nvSpPr>
            <p:spPr>
              <a:xfrm>
                <a:off x="7055437" y="5301148"/>
                <a:ext cx="2105274" cy="1446550"/>
              </a:xfrm>
              <a:prstGeom prst="rect">
                <a:avLst/>
              </a:prstGeom>
              <a:grpFill/>
              <a:ln>
                <a:solidFill>
                  <a:schemeClr val="tx1"/>
                </a:solidFill>
              </a:ln>
            </p:spPr>
            <p:txBody>
              <a:bodyPr wrap="square">
                <a:spAutoFit/>
              </a:bodyPr>
              <a:lstStyle/>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Opinions</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P. Tactics</a:t>
                </a:r>
              </a:p>
              <a:p>
                <a:pPr marL="342900" indent="-342900">
                  <a:buFont typeface="Courier New" panose="02070309020205020404" pitchFamily="49" charset="0"/>
                  <a:buChar char="o"/>
                </a:pPr>
                <a:r>
                  <a:rPr lang="en-US" sz="2200" b="1" dirty="0">
                    <a:latin typeface="Arial" panose="020B0604020202020204" pitchFamily="34" charset="0"/>
                    <a:cs typeface="Arial" panose="020B0604020202020204" pitchFamily="34" charset="0"/>
                  </a:rPr>
                  <a:t>Teaching</a:t>
                </a:r>
              </a:p>
              <a:p>
                <a:pPr marL="342900" indent="-342900">
                  <a:buFont typeface="Courier New" panose="02070309020205020404" pitchFamily="49" charset="0"/>
                  <a:buChar char="o"/>
                </a:pPr>
                <a:endParaRPr lang="en-US" sz="2200" b="1" dirty="0">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8248FF3E-4365-2AF0-5971-4FF264BA86AD}"/>
                </a:ext>
              </a:extLst>
            </p:cNvPr>
            <p:cNvSpPr txBox="1"/>
            <p:nvPr/>
          </p:nvSpPr>
          <p:spPr>
            <a:xfrm>
              <a:off x="-35374" y="4876242"/>
              <a:ext cx="9202524" cy="430887"/>
            </a:xfrm>
            <a:prstGeom prst="rect">
              <a:avLst/>
            </a:prstGeom>
            <a:grpFill/>
            <a:ln>
              <a:solidFill>
                <a:schemeClr val="tx1"/>
              </a:solidFill>
            </a:ln>
          </p:spPr>
          <p:txBody>
            <a:bodyPr wrap="square">
              <a:spAutoFit/>
            </a:bodyPr>
            <a:lstStyle/>
            <a:p>
              <a:pPr algn="ctr"/>
              <a:r>
                <a:rPr lang="en-US" sz="2200" b="1" dirty="0">
                  <a:solidFill>
                    <a:srgbClr val="800000"/>
                  </a:solidFill>
                  <a:latin typeface="Arial" panose="020B0604020202020204" pitchFamily="34" charset="0"/>
                  <a:cs typeface="Arial" panose="020B0604020202020204" pitchFamily="34" charset="0"/>
                </a:rPr>
                <a:t>Advanced Class</a:t>
              </a:r>
            </a:p>
          </p:txBody>
        </p:sp>
      </p:grpSp>
      <p:sp>
        <p:nvSpPr>
          <p:cNvPr id="22" name="TextBox 21">
            <a:extLst>
              <a:ext uri="{FF2B5EF4-FFF2-40B4-BE49-F238E27FC236}">
                <a16:creationId xmlns:a16="http://schemas.microsoft.com/office/drawing/2014/main" id="{39572F28-AF6C-8E09-DD0A-7FA7B657F7A4}"/>
              </a:ext>
            </a:extLst>
          </p:cNvPr>
          <p:cNvSpPr txBox="1"/>
          <p:nvPr/>
        </p:nvSpPr>
        <p:spPr>
          <a:xfrm>
            <a:off x="3461296" y="6232528"/>
            <a:ext cx="5187175" cy="523220"/>
          </a:xfrm>
          <a:prstGeom prst="rect">
            <a:avLst/>
          </a:prstGeom>
          <a:solidFill>
            <a:srgbClr val="FFFF00"/>
          </a:solidFill>
        </p:spPr>
        <p:txBody>
          <a:bodyPr wrap="square" rtlCol="0">
            <a:spAutoFit/>
          </a:bodyPr>
          <a:lstStyle/>
          <a:p>
            <a:r>
              <a:rPr lang="en-US" sz="2800" b="1" dirty="0">
                <a:solidFill>
                  <a:srgbClr val="800000"/>
                </a:solidFill>
                <a:latin typeface="Arial" panose="020B0604020202020204" pitchFamily="34" charset="0"/>
                <a:cs typeface="Arial" panose="020B0604020202020204" pitchFamily="34" charset="0"/>
              </a:rPr>
              <a:t>All topics relate to Revelation</a:t>
            </a:r>
          </a:p>
        </p:txBody>
      </p:sp>
    </p:spTree>
    <p:extLst>
      <p:ext uri="{BB962C8B-B14F-4D97-AF65-F5344CB8AC3E}">
        <p14:creationId xmlns:p14="http://schemas.microsoft.com/office/powerpoint/2010/main" val="28585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1189"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“Advanced” Revelation Class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FD1A233-7F07-650F-20B3-043B789E4B44}"/>
              </a:ext>
            </a:extLst>
          </p:cNvPr>
          <p:cNvSpPr txBox="1"/>
          <p:nvPr/>
        </p:nvSpPr>
        <p:spPr>
          <a:xfrm>
            <a:off x="1529073" y="618298"/>
            <a:ext cx="9138422" cy="6001643"/>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~13 weeks class (1 quarter)</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Lots of discussion and interaction</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Need working knowledge of Revelation</a:t>
            </a:r>
          </a:p>
          <a:p>
            <a:pPr marL="457200" indent="-4572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Confidential discussions and information (no recordings)</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How to teach Revelation</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Difficulties encountered and how to overcome them</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Proofs, evidence, issues encountered</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Discussing Revelation with a Premillennialist</a:t>
            </a:r>
          </a:p>
          <a:p>
            <a:pPr marL="1371600" lvl="2"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Premillennialists’ tactics</a:t>
            </a:r>
          </a:p>
          <a:p>
            <a:pPr marL="1371600" lvl="2"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Limited knowledge</a:t>
            </a:r>
          </a:p>
          <a:p>
            <a:pPr marL="457200" indent="-4572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Discuss Revelation with a members of CoC</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Issues encountered, “Oral Traditions”</a:t>
            </a:r>
          </a:p>
          <a:p>
            <a:pPr marL="1371600" lvl="2" indent="-457200">
              <a:buFont typeface="Wingdings" panose="05000000000000000000" pitchFamily="2" charset="2"/>
              <a:buChar char="ü"/>
            </a:pPr>
            <a:r>
              <a:rPr lang="en-US" sz="2400" b="1" dirty="0">
                <a:latin typeface="Arial" panose="020B0604020202020204" pitchFamily="34" charset="0"/>
                <a:cs typeface="Arial" panose="020B0604020202020204" pitchFamily="34" charset="0"/>
              </a:rPr>
              <a:t>Intent, Results</a:t>
            </a:r>
          </a:p>
          <a:p>
            <a:pPr marL="914400" lvl="1" indent="-457200">
              <a:buFont typeface="Courier New" panose="02070309020205020404" pitchFamily="49" charset="0"/>
              <a:buChar char="o"/>
            </a:pPr>
            <a:r>
              <a:rPr lang="en-US" sz="2400" b="1" dirty="0">
                <a:latin typeface="Arial" panose="020B0604020202020204" pitchFamily="34" charset="0"/>
                <a:cs typeface="Arial" panose="020B0604020202020204" pitchFamily="34" charset="0"/>
              </a:rPr>
              <a:t>Things CoC does not understand</a:t>
            </a:r>
          </a:p>
        </p:txBody>
      </p:sp>
    </p:spTree>
    <p:extLst>
      <p:ext uri="{BB962C8B-B14F-4D97-AF65-F5344CB8AC3E}">
        <p14:creationId xmlns:p14="http://schemas.microsoft.com/office/powerpoint/2010/main" val="95393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463C257-F528-5AD8-EEC3-D144C5140F21}"/>
              </a:ext>
            </a:extLst>
          </p:cNvPr>
          <p:cNvGrpSpPr/>
          <p:nvPr/>
        </p:nvGrpSpPr>
        <p:grpSpPr>
          <a:xfrm>
            <a:off x="-9843" y="-2015"/>
            <a:ext cx="12204192" cy="554512"/>
            <a:chOff x="-8349" y="950081"/>
            <a:chExt cx="9147932" cy="554512"/>
          </a:xfrm>
        </p:grpSpPr>
        <p:sp>
          <p:nvSpPr>
            <p:cNvPr id="12" name="Oval 11">
              <a:extLst>
                <a:ext uri="{FF2B5EF4-FFF2-40B4-BE49-F238E27FC236}">
                  <a16:creationId xmlns:a16="http://schemas.microsoft.com/office/drawing/2014/main" id="{40DB8E10-DACC-F3C3-08CA-108F1EB0830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BEC35E4B-72E1-4051-6908-F8F5571514EB}"/>
                </a:ext>
              </a:extLst>
            </p:cNvPr>
            <p:cNvGrpSpPr/>
            <p:nvPr/>
          </p:nvGrpSpPr>
          <p:grpSpPr>
            <a:xfrm>
              <a:off x="-8349" y="950081"/>
              <a:ext cx="9147932" cy="466344"/>
              <a:chOff x="-8349" y="950081"/>
              <a:chExt cx="9147932" cy="466344"/>
            </a:xfrm>
          </p:grpSpPr>
          <p:pic>
            <p:nvPicPr>
              <p:cNvPr id="14" name="Picture 13">
                <a:extLst>
                  <a:ext uri="{FF2B5EF4-FFF2-40B4-BE49-F238E27FC236}">
                    <a16:creationId xmlns:a16="http://schemas.microsoft.com/office/drawing/2014/main" id="{9841F089-0930-E982-C8D0-AB1C2C3D29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5" name="Picture 14">
                <a:extLst>
                  <a:ext uri="{FF2B5EF4-FFF2-40B4-BE49-F238E27FC236}">
                    <a16:creationId xmlns:a16="http://schemas.microsoft.com/office/drawing/2014/main" id="{E388031E-BE9B-0061-EA72-9AAD32168A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6" name="Title 1">
            <a:extLst>
              <a:ext uri="{FF2B5EF4-FFF2-40B4-BE49-F238E27FC236}">
                <a16:creationId xmlns:a16="http://schemas.microsoft.com/office/drawing/2014/main" id="{9B452919-6CB4-B50A-6DB5-09ADFF877A36}"/>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“biblehub.com”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8</a:t>
            </a:fld>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18416B91-F27D-8FC9-DA78-E76EDA9A8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45"/>
          <a:stretch/>
        </p:blipFill>
        <p:spPr>
          <a:xfrm>
            <a:off x="2551590" y="520590"/>
            <a:ext cx="7034543" cy="6377273"/>
          </a:xfrm>
          <a:prstGeom prst="rect">
            <a:avLst/>
          </a:prstGeom>
        </p:spPr>
      </p:pic>
      <p:sp>
        <p:nvSpPr>
          <p:cNvPr id="4" name="Arrow: Down 3">
            <a:extLst>
              <a:ext uri="{FF2B5EF4-FFF2-40B4-BE49-F238E27FC236}">
                <a16:creationId xmlns:a16="http://schemas.microsoft.com/office/drawing/2014/main" id="{76D5CC4B-3F73-60FF-43D3-B2919547496C}"/>
              </a:ext>
            </a:extLst>
          </p:cNvPr>
          <p:cNvSpPr/>
          <p:nvPr/>
        </p:nvSpPr>
        <p:spPr>
          <a:xfrm rot="10800000">
            <a:off x="4066342" y="1064686"/>
            <a:ext cx="484632" cy="741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FDADF0A7-A559-F174-8163-72C56B8128F6}"/>
              </a:ext>
            </a:extLst>
          </p:cNvPr>
          <p:cNvSpPr/>
          <p:nvPr/>
        </p:nvSpPr>
        <p:spPr>
          <a:xfrm rot="10800000">
            <a:off x="7927869" y="1064686"/>
            <a:ext cx="484632" cy="741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08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B82ACB-D8D8-2829-DED3-129F052C4B13}"/>
              </a:ext>
            </a:extLst>
          </p:cNvPr>
          <p:cNvSpPr/>
          <p:nvPr/>
        </p:nvSpPr>
        <p:spPr>
          <a:xfrm>
            <a:off x="-8792" y="0"/>
            <a:ext cx="12200792" cy="6858000"/>
          </a:xfrm>
          <a:prstGeom prst="rect">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463C257-F528-5AD8-EEC3-D144C5140F21}"/>
              </a:ext>
            </a:extLst>
          </p:cNvPr>
          <p:cNvGrpSpPr/>
          <p:nvPr/>
        </p:nvGrpSpPr>
        <p:grpSpPr>
          <a:xfrm>
            <a:off x="-9843" y="-2015"/>
            <a:ext cx="12204192" cy="554512"/>
            <a:chOff x="-8349" y="950081"/>
            <a:chExt cx="9147932" cy="554512"/>
          </a:xfrm>
        </p:grpSpPr>
        <p:sp>
          <p:nvSpPr>
            <p:cNvPr id="12" name="Oval 11">
              <a:extLst>
                <a:ext uri="{FF2B5EF4-FFF2-40B4-BE49-F238E27FC236}">
                  <a16:creationId xmlns:a16="http://schemas.microsoft.com/office/drawing/2014/main" id="{40DB8E10-DACC-F3C3-08CA-108F1EB0830C}"/>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BEC35E4B-72E1-4051-6908-F8F5571514EB}"/>
                </a:ext>
              </a:extLst>
            </p:cNvPr>
            <p:cNvGrpSpPr/>
            <p:nvPr/>
          </p:nvGrpSpPr>
          <p:grpSpPr>
            <a:xfrm>
              <a:off x="-8349" y="950081"/>
              <a:ext cx="9147932" cy="466344"/>
              <a:chOff x="-8349" y="950081"/>
              <a:chExt cx="9147932" cy="466344"/>
            </a:xfrm>
          </p:grpSpPr>
          <p:pic>
            <p:nvPicPr>
              <p:cNvPr id="14" name="Picture 13">
                <a:extLst>
                  <a:ext uri="{FF2B5EF4-FFF2-40B4-BE49-F238E27FC236}">
                    <a16:creationId xmlns:a16="http://schemas.microsoft.com/office/drawing/2014/main" id="{9841F089-0930-E982-C8D0-AB1C2C3D29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5" name="Picture 14">
                <a:extLst>
                  <a:ext uri="{FF2B5EF4-FFF2-40B4-BE49-F238E27FC236}">
                    <a16:creationId xmlns:a16="http://schemas.microsoft.com/office/drawing/2014/main" id="{E388031E-BE9B-0061-EA72-9AAD32168A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16" name="Title 1">
            <a:extLst>
              <a:ext uri="{FF2B5EF4-FFF2-40B4-BE49-F238E27FC236}">
                <a16:creationId xmlns:a16="http://schemas.microsoft.com/office/drawing/2014/main" id="{9B452919-6CB4-B50A-6DB5-09ADFF877A36}"/>
              </a:ext>
            </a:extLst>
          </p:cNvPr>
          <p:cNvSpPr txBox="1">
            <a:spLocks/>
          </p:cNvSpPr>
          <p:nvPr/>
        </p:nvSpPr>
        <p:spPr>
          <a:xfrm>
            <a:off x="-30612"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“biblehub.com”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EFCCF2D-E9E2-AA77-EF12-71057AA93EC4}"/>
              </a:ext>
            </a:extLst>
          </p:cNvPr>
          <p:cNvSpPr>
            <a:spLocks noGrp="1"/>
          </p:cNvSpPr>
          <p:nvPr>
            <p:ph type="sldNum" sz="quarter" idx="10"/>
          </p:nvPr>
        </p:nvSpPr>
        <p:spPr/>
        <p:txBody>
          <a:bodyPr/>
          <a:lstStyle/>
          <a:p>
            <a:fld id="{074AB93A-AEF6-4B2B-8015-AB1375F19FCF}" type="slidenum">
              <a:rPr lang="en-US" smtClean="0"/>
              <a:pPr/>
              <a:t>9</a:t>
            </a:fld>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7F0746DC-B069-1564-A263-FF3DE7E930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1949" y="520590"/>
            <a:ext cx="7033825" cy="6354199"/>
          </a:xfrm>
          <a:prstGeom prst="rect">
            <a:avLst/>
          </a:prstGeom>
        </p:spPr>
      </p:pic>
      <p:sp>
        <p:nvSpPr>
          <p:cNvPr id="4" name="Arrow: Down 3">
            <a:extLst>
              <a:ext uri="{FF2B5EF4-FFF2-40B4-BE49-F238E27FC236}">
                <a16:creationId xmlns:a16="http://schemas.microsoft.com/office/drawing/2014/main" id="{7DDE7469-9DC6-50F1-7C71-C7EA1B436BBA}"/>
              </a:ext>
            </a:extLst>
          </p:cNvPr>
          <p:cNvSpPr/>
          <p:nvPr/>
        </p:nvSpPr>
        <p:spPr>
          <a:xfrm rot="10800000">
            <a:off x="6391881" y="1709426"/>
            <a:ext cx="484632" cy="7417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C103A051-BD54-019F-126F-392501968574}"/>
              </a:ext>
            </a:extLst>
          </p:cNvPr>
          <p:cNvCxnSpPr/>
          <p:nvPr/>
        </p:nvCxnSpPr>
        <p:spPr>
          <a:xfrm flipH="1">
            <a:off x="3999230" y="1738000"/>
            <a:ext cx="295275" cy="14147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74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6516</TotalTime>
  <Words>4027</Words>
  <Application>Microsoft Office PowerPoint</Application>
  <PresentationFormat>Widescreen</PresentationFormat>
  <Paragraphs>790</Paragraphs>
  <Slides>40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Rounded MT Bold</vt:lpstr>
      <vt:lpstr>Calibri</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1576</cp:revision>
  <dcterms:created xsi:type="dcterms:W3CDTF">2017-05-11T18:36:00Z</dcterms:created>
  <dcterms:modified xsi:type="dcterms:W3CDTF">2024-01-10T23:30:35Z</dcterms:modified>
</cp:coreProperties>
</file>